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1282" r:id="rId3"/>
    <p:sldId id="1285" r:id="rId4"/>
    <p:sldId id="1286" r:id="rId5"/>
    <p:sldId id="1287" r:id="rId6"/>
    <p:sldId id="1288" r:id="rId7"/>
    <p:sldId id="1289" r:id="rId8"/>
    <p:sldId id="1290" r:id="rId9"/>
    <p:sldId id="1291" r:id="rId10"/>
    <p:sldId id="1292" r:id="rId11"/>
    <p:sldId id="1293" r:id="rId12"/>
    <p:sldId id="1294" r:id="rId13"/>
    <p:sldId id="1295" r:id="rId14"/>
    <p:sldId id="1296" r:id="rId15"/>
    <p:sldId id="1297" r:id="rId16"/>
    <p:sldId id="1298" r:id="rId17"/>
    <p:sldId id="1299" r:id="rId18"/>
    <p:sldId id="1300" r:id="rId19"/>
    <p:sldId id="1301" r:id="rId20"/>
    <p:sldId id="1303" r:id="rId21"/>
    <p:sldId id="1302" r:id="rId22"/>
    <p:sldId id="579" r:id="rId23"/>
    <p:sldId id="580" r:id="rId24"/>
    <p:sldId id="1304" r:id="rId25"/>
    <p:sldId id="640" r:id="rId26"/>
    <p:sldId id="1305" r:id="rId27"/>
    <p:sldId id="1306" r:id="rId28"/>
    <p:sldId id="1309" r:id="rId29"/>
    <p:sldId id="1310" r:id="rId30"/>
    <p:sldId id="1311" r:id="rId31"/>
    <p:sldId id="1312" r:id="rId32"/>
    <p:sldId id="1313" r:id="rId33"/>
    <p:sldId id="1314" r:id="rId34"/>
    <p:sldId id="639" r:id="rId35"/>
    <p:sldId id="337" r:id="rId36"/>
    <p:sldId id="462" r:id="rId37"/>
    <p:sldId id="517" r:id="rId38"/>
    <p:sldId id="1316" r:id="rId39"/>
    <p:sldId id="1317" r:id="rId40"/>
    <p:sldId id="1308" r:id="rId41"/>
    <p:sldId id="1324" r:id="rId42"/>
    <p:sldId id="1323" r:id="rId43"/>
    <p:sldId id="1322" r:id="rId44"/>
    <p:sldId id="1325" r:id="rId45"/>
    <p:sldId id="586" r:id="rId46"/>
    <p:sldId id="585" r:id="rId47"/>
    <p:sldId id="678" r:id="rId48"/>
    <p:sldId id="677" r:id="rId49"/>
    <p:sldId id="1331" r:id="rId50"/>
    <p:sldId id="1329" r:id="rId51"/>
    <p:sldId id="1333" r:id="rId52"/>
    <p:sldId id="51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563" autoAdjust="0"/>
    <p:restoredTop sz="94660"/>
  </p:normalViewPr>
  <p:slideViewPr>
    <p:cSldViewPr snapToGrid="0">
      <p:cViewPr varScale="1">
        <p:scale>
          <a:sx n="59" d="100"/>
          <a:sy n="59" d="100"/>
        </p:scale>
        <p:origin x="60" y="28"/>
      </p:cViewPr>
      <p:guideLst/>
    </p:cSldViewPr>
  </p:slideViewPr>
  <p:notesTextViewPr>
    <p:cViewPr>
      <p:scale>
        <a:sx n="1" d="1"/>
        <a:sy n="1" d="1"/>
      </p:scale>
      <p:origin x="0" y="0"/>
    </p:cViewPr>
  </p:notesTextViewPr>
  <p:sorterViewPr>
    <p:cViewPr>
      <p:scale>
        <a:sx n="100" d="100"/>
        <a:sy n="100" d="100"/>
      </p:scale>
      <p:origin x="0" y="-17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CD6EB-2E80-4C32-B36F-6AAABD991F9B}" type="doc">
      <dgm:prSet loTypeId="urn:microsoft.com/office/officeart/2005/8/layout/venn1" loCatId="relationship" qsTypeId="urn:microsoft.com/office/officeart/2005/8/quickstyle/simple1" qsCatId="simple" csTypeId="urn:microsoft.com/office/officeart/2005/8/colors/accent1_2" csCatId="accent1" phldr="1"/>
      <dgm:spPr/>
    </dgm:pt>
    <dgm:pt modelId="{FED8685C-AA1E-455C-9C90-242BB3B23A2A}">
      <dgm:prSet phldrT="[Text]"/>
      <dgm:spPr/>
      <dgm:t>
        <a:bodyPr/>
        <a:lstStyle/>
        <a:p>
          <a:r>
            <a:rPr lang="en-US" dirty="0"/>
            <a:t>PTSD</a:t>
          </a:r>
        </a:p>
      </dgm:t>
    </dgm:pt>
    <dgm:pt modelId="{69981753-42CA-4C2F-AED1-44E2382D9617}" type="parTrans" cxnId="{4A0E5689-152E-4403-98D6-2719DBB1171B}">
      <dgm:prSet/>
      <dgm:spPr/>
      <dgm:t>
        <a:bodyPr/>
        <a:lstStyle/>
        <a:p>
          <a:endParaRPr lang="en-US"/>
        </a:p>
      </dgm:t>
    </dgm:pt>
    <dgm:pt modelId="{8950FC1B-75AF-4635-8258-2CCCFDFED1BB}" type="sibTrans" cxnId="{4A0E5689-152E-4403-98D6-2719DBB1171B}">
      <dgm:prSet/>
      <dgm:spPr/>
      <dgm:t>
        <a:bodyPr/>
        <a:lstStyle/>
        <a:p>
          <a:endParaRPr lang="en-US"/>
        </a:p>
      </dgm:t>
    </dgm:pt>
    <dgm:pt modelId="{70C6FD32-9BD3-481C-9C43-006C7C3FBF0A}">
      <dgm:prSet phldrT="[Text]"/>
      <dgm:spPr/>
      <dgm:t>
        <a:bodyPr/>
        <a:lstStyle/>
        <a:p>
          <a:r>
            <a:rPr lang="en-US" dirty="0"/>
            <a:t>Depression</a:t>
          </a:r>
        </a:p>
      </dgm:t>
    </dgm:pt>
    <dgm:pt modelId="{F947FEFE-914F-4EB8-93D2-BC418FCCFB5A}" type="parTrans" cxnId="{09B8F727-512E-4161-A049-B32C6718E82C}">
      <dgm:prSet/>
      <dgm:spPr/>
      <dgm:t>
        <a:bodyPr/>
        <a:lstStyle/>
        <a:p>
          <a:endParaRPr lang="en-US"/>
        </a:p>
      </dgm:t>
    </dgm:pt>
    <dgm:pt modelId="{150E8473-FE06-4078-801E-6403E451287B}" type="sibTrans" cxnId="{09B8F727-512E-4161-A049-B32C6718E82C}">
      <dgm:prSet/>
      <dgm:spPr/>
      <dgm:t>
        <a:bodyPr/>
        <a:lstStyle/>
        <a:p>
          <a:endParaRPr lang="en-US"/>
        </a:p>
      </dgm:t>
    </dgm:pt>
    <dgm:pt modelId="{E04F3CE8-0839-4424-9CB7-FD0AA4876D81}">
      <dgm:prSet phldrT="[Text]"/>
      <dgm:spPr/>
      <dgm:t>
        <a:bodyPr/>
        <a:lstStyle/>
        <a:p>
          <a:r>
            <a:rPr lang="en-US" dirty="0"/>
            <a:t>Mild TBI</a:t>
          </a:r>
        </a:p>
      </dgm:t>
    </dgm:pt>
    <dgm:pt modelId="{477E8DC0-BEF6-4105-87D9-C0C945FB2E96}" type="parTrans" cxnId="{F64A78B6-0F4A-4E1A-97CE-F85782500A52}">
      <dgm:prSet/>
      <dgm:spPr/>
      <dgm:t>
        <a:bodyPr/>
        <a:lstStyle/>
        <a:p>
          <a:endParaRPr lang="en-US"/>
        </a:p>
      </dgm:t>
    </dgm:pt>
    <dgm:pt modelId="{AD42EBAA-C88B-48BD-BE74-5A6261C2A371}" type="sibTrans" cxnId="{F64A78B6-0F4A-4E1A-97CE-F85782500A52}">
      <dgm:prSet/>
      <dgm:spPr/>
      <dgm:t>
        <a:bodyPr/>
        <a:lstStyle/>
        <a:p>
          <a:endParaRPr lang="en-US"/>
        </a:p>
      </dgm:t>
    </dgm:pt>
    <dgm:pt modelId="{209A95FC-7064-4819-AC0E-7AD9178B8F8B}" type="pres">
      <dgm:prSet presAssocID="{887CD6EB-2E80-4C32-B36F-6AAABD991F9B}" presName="compositeShape" presStyleCnt="0">
        <dgm:presLayoutVars>
          <dgm:chMax val="7"/>
          <dgm:dir/>
          <dgm:resizeHandles val="exact"/>
        </dgm:presLayoutVars>
      </dgm:prSet>
      <dgm:spPr/>
    </dgm:pt>
    <dgm:pt modelId="{8744D43E-D302-4768-85DE-632EC5619E7A}" type="pres">
      <dgm:prSet presAssocID="{FED8685C-AA1E-455C-9C90-242BB3B23A2A}" presName="circ1" presStyleLbl="vennNode1" presStyleIdx="0" presStyleCnt="3"/>
      <dgm:spPr/>
    </dgm:pt>
    <dgm:pt modelId="{6CFF2640-EB42-4B24-A022-359FDA7BDDF8}" type="pres">
      <dgm:prSet presAssocID="{FED8685C-AA1E-455C-9C90-242BB3B23A2A}" presName="circ1Tx" presStyleLbl="revTx" presStyleIdx="0" presStyleCnt="0">
        <dgm:presLayoutVars>
          <dgm:chMax val="0"/>
          <dgm:chPref val="0"/>
          <dgm:bulletEnabled val="1"/>
        </dgm:presLayoutVars>
      </dgm:prSet>
      <dgm:spPr/>
    </dgm:pt>
    <dgm:pt modelId="{705F69F8-A15A-4501-A64D-CCF599C89824}" type="pres">
      <dgm:prSet presAssocID="{70C6FD32-9BD3-481C-9C43-006C7C3FBF0A}" presName="circ2" presStyleLbl="vennNode1" presStyleIdx="1" presStyleCnt="3"/>
      <dgm:spPr/>
    </dgm:pt>
    <dgm:pt modelId="{C8C3DE8F-60B5-4773-B5E9-0C67EB65EA9B}" type="pres">
      <dgm:prSet presAssocID="{70C6FD32-9BD3-481C-9C43-006C7C3FBF0A}" presName="circ2Tx" presStyleLbl="revTx" presStyleIdx="0" presStyleCnt="0">
        <dgm:presLayoutVars>
          <dgm:chMax val="0"/>
          <dgm:chPref val="0"/>
          <dgm:bulletEnabled val="1"/>
        </dgm:presLayoutVars>
      </dgm:prSet>
      <dgm:spPr/>
    </dgm:pt>
    <dgm:pt modelId="{5D6A8A2A-961E-4C0B-A621-0CF89748ED62}" type="pres">
      <dgm:prSet presAssocID="{E04F3CE8-0839-4424-9CB7-FD0AA4876D81}" presName="circ3" presStyleLbl="vennNode1" presStyleIdx="2" presStyleCnt="3"/>
      <dgm:spPr/>
    </dgm:pt>
    <dgm:pt modelId="{2B9A3B1F-FC80-413F-8496-761E30008A7B}" type="pres">
      <dgm:prSet presAssocID="{E04F3CE8-0839-4424-9CB7-FD0AA4876D81}" presName="circ3Tx" presStyleLbl="revTx" presStyleIdx="0" presStyleCnt="0">
        <dgm:presLayoutVars>
          <dgm:chMax val="0"/>
          <dgm:chPref val="0"/>
          <dgm:bulletEnabled val="1"/>
        </dgm:presLayoutVars>
      </dgm:prSet>
      <dgm:spPr/>
    </dgm:pt>
  </dgm:ptLst>
  <dgm:cxnLst>
    <dgm:cxn modelId="{79F84321-869F-4015-9A1A-77C99E54BBAC}" type="presOf" srcId="{FED8685C-AA1E-455C-9C90-242BB3B23A2A}" destId="{8744D43E-D302-4768-85DE-632EC5619E7A}" srcOrd="0" destOrd="0" presId="urn:microsoft.com/office/officeart/2005/8/layout/venn1"/>
    <dgm:cxn modelId="{09B8F727-512E-4161-A049-B32C6718E82C}" srcId="{887CD6EB-2E80-4C32-B36F-6AAABD991F9B}" destId="{70C6FD32-9BD3-481C-9C43-006C7C3FBF0A}" srcOrd="1" destOrd="0" parTransId="{F947FEFE-914F-4EB8-93D2-BC418FCCFB5A}" sibTransId="{150E8473-FE06-4078-801E-6403E451287B}"/>
    <dgm:cxn modelId="{16AE2975-FCB0-4000-ACB6-4D4344BF31D6}" type="presOf" srcId="{E04F3CE8-0839-4424-9CB7-FD0AA4876D81}" destId="{5D6A8A2A-961E-4C0B-A621-0CF89748ED62}" srcOrd="0" destOrd="0" presId="urn:microsoft.com/office/officeart/2005/8/layout/venn1"/>
    <dgm:cxn modelId="{02B0CA86-B773-4B3A-A30A-60B9B2D17380}" type="presOf" srcId="{70C6FD32-9BD3-481C-9C43-006C7C3FBF0A}" destId="{705F69F8-A15A-4501-A64D-CCF599C89824}" srcOrd="0" destOrd="0" presId="urn:microsoft.com/office/officeart/2005/8/layout/venn1"/>
    <dgm:cxn modelId="{4A0E5689-152E-4403-98D6-2719DBB1171B}" srcId="{887CD6EB-2E80-4C32-B36F-6AAABD991F9B}" destId="{FED8685C-AA1E-455C-9C90-242BB3B23A2A}" srcOrd="0" destOrd="0" parTransId="{69981753-42CA-4C2F-AED1-44E2382D9617}" sibTransId="{8950FC1B-75AF-4635-8258-2CCCFDFED1BB}"/>
    <dgm:cxn modelId="{E92350B0-BE68-4FAB-8653-78B89F81E587}" type="presOf" srcId="{FED8685C-AA1E-455C-9C90-242BB3B23A2A}" destId="{6CFF2640-EB42-4B24-A022-359FDA7BDDF8}" srcOrd="1" destOrd="0" presId="urn:microsoft.com/office/officeart/2005/8/layout/venn1"/>
    <dgm:cxn modelId="{B75714B3-99B7-4833-A4CF-D0A37F349ED3}" type="presOf" srcId="{887CD6EB-2E80-4C32-B36F-6AAABD991F9B}" destId="{209A95FC-7064-4819-AC0E-7AD9178B8F8B}" srcOrd="0" destOrd="0" presId="urn:microsoft.com/office/officeart/2005/8/layout/venn1"/>
    <dgm:cxn modelId="{F64A78B6-0F4A-4E1A-97CE-F85782500A52}" srcId="{887CD6EB-2E80-4C32-B36F-6AAABD991F9B}" destId="{E04F3CE8-0839-4424-9CB7-FD0AA4876D81}" srcOrd="2" destOrd="0" parTransId="{477E8DC0-BEF6-4105-87D9-C0C945FB2E96}" sibTransId="{AD42EBAA-C88B-48BD-BE74-5A6261C2A371}"/>
    <dgm:cxn modelId="{E480BEC6-BC7C-48A8-9177-D38F5236D508}" type="presOf" srcId="{70C6FD32-9BD3-481C-9C43-006C7C3FBF0A}" destId="{C8C3DE8F-60B5-4773-B5E9-0C67EB65EA9B}" srcOrd="1" destOrd="0" presId="urn:microsoft.com/office/officeart/2005/8/layout/venn1"/>
    <dgm:cxn modelId="{2F72ABE8-1754-4D44-ACF0-128A4CD4FE8F}" type="presOf" srcId="{E04F3CE8-0839-4424-9CB7-FD0AA4876D81}" destId="{2B9A3B1F-FC80-413F-8496-761E30008A7B}" srcOrd="1" destOrd="0" presId="urn:microsoft.com/office/officeart/2005/8/layout/venn1"/>
    <dgm:cxn modelId="{04C00C8D-8A09-4AC6-9EF5-833555FE240B}" type="presParOf" srcId="{209A95FC-7064-4819-AC0E-7AD9178B8F8B}" destId="{8744D43E-D302-4768-85DE-632EC5619E7A}" srcOrd="0" destOrd="0" presId="urn:microsoft.com/office/officeart/2005/8/layout/venn1"/>
    <dgm:cxn modelId="{D3316F3B-7031-46E9-AFEA-4CBCF15C6156}" type="presParOf" srcId="{209A95FC-7064-4819-AC0E-7AD9178B8F8B}" destId="{6CFF2640-EB42-4B24-A022-359FDA7BDDF8}" srcOrd="1" destOrd="0" presId="urn:microsoft.com/office/officeart/2005/8/layout/venn1"/>
    <dgm:cxn modelId="{4EB28A01-52E5-44C1-B551-D03A5FADFF58}" type="presParOf" srcId="{209A95FC-7064-4819-AC0E-7AD9178B8F8B}" destId="{705F69F8-A15A-4501-A64D-CCF599C89824}" srcOrd="2" destOrd="0" presId="urn:microsoft.com/office/officeart/2005/8/layout/venn1"/>
    <dgm:cxn modelId="{D97AF9B2-068F-4DC4-A4BE-4E5F8A361A89}" type="presParOf" srcId="{209A95FC-7064-4819-AC0E-7AD9178B8F8B}" destId="{C8C3DE8F-60B5-4773-B5E9-0C67EB65EA9B}" srcOrd="3" destOrd="0" presId="urn:microsoft.com/office/officeart/2005/8/layout/venn1"/>
    <dgm:cxn modelId="{27970577-A1EE-4EE4-8FE7-960322057A6C}" type="presParOf" srcId="{209A95FC-7064-4819-AC0E-7AD9178B8F8B}" destId="{5D6A8A2A-961E-4C0B-A621-0CF89748ED62}" srcOrd="4" destOrd="0" presId="urn:microsoft.com/office/officeart/2005/8/layout/venn1"/>
    <dgm:cxn modelId="{233F5A16-605E-4DC5-8F6C-1223D10865BC}" type="presParOf" srcId="{209A95FC-7064-4819-AC0E-7AD9178B8F8B}" destId="{2B9A3B1F-FC80-413F-8496-761E30008A7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7CD6EB-2E80-4C32-B36F-6AAABD991F9B}" type="doc">
      <dgm:prSet loTypeId="urn:microsoft.com/office/officeart/2005/8/layout/venn1" loCatId="relationship" qsTypeId="urn:microsoft.com/office/officeart/2005/8/quickstyle/simple1" qsCatId="simple" csTypeId="urn:microsoft.com/office/officeart/2005/8/colors/accent1_2" csCatId="accent1" phldr="1"/>
      <dgm:spPr/>
    </dgm:pt>
    <dgm:pt modelId="{FED8685C-AA1E-455C-9C90-242BB3B23A2A}">
      <dgm:prSet phldrT="[Text]"/>
      <dgm:spPr/>
      <dgm:t>
        <a:bodyPr/>
        <a:lstStyle/>
        <a:p>
          <a:r>
            <a:rPr lang="en-US" dirty="0"/>
            <a:t>PTSD</a:t>
          </a:r>
        </a:p>
      </dgm:t>
    </dgm:pt>
    <dgm:pt modelId="{69981753-42CA-4C2F-AED1-44E2382D9617}" type="parTrans" cxnId="{4A0E5689-152E-4403-98D6-2719DBB1171B}">
      <dgm:prSet/>
      <dgm:spPr/>
      <dgm:t>
        <a:bodyPr/>
        <a:lstStyle/>
        <a:p>
          <a:endParaRPr lang="en-US"/>
        </a:p>
      </dgm:t>
    </dgm:pt>
    <dgm:pt modelId="{8950FC1B-75AF-4635-8258-2CCCFDFED1BB}" type="sibTrans" cxnId="{4A0E5689-152E-4403-98D6-2719DBB1171B}">
      <dgm:prSet/>
      <dgm:spPr/>
      <dgm:t>
        <a:bodyPr/>
        <a:lstStyle/>
        <a:p>
          <a:endParaRPr lang="en-US"/>
        </a:p>
      </dgm:t>
    </dgm:pt>
    <dgm:pt modelId="{70C6FD32-9BD3-481C-9C43-006C7C3FBF0A}">
      <dgm:prSet phldrT="[Text]"/>
      <dgm:spPr/>
      <dgm:t>
        <a:bodyPr/>
        <a:lstStyle/>
        <a:p>
          <a:r>
            <a:rPr lang="en-US" dirty="0"/>
            <a:t>Depression</a:t>
          </a:r>
        </a:p>
      </dgm:t>
    </dgm:pt>
    <dgm:pt modelId="{F947FEFE-914F-4EB8-93D2-BC418FCCFB5A}" type="parTrans" cxnId="{09B8F727-512E-4161-A049-B32C6718E82C}">
      <dgm:prSet/>
      <dgm:spPr/>
      <dgm:t>
        <a:bodyPr/>
        <a:lstStyle/>
        <a:p>
          <a:endParaRPr lang="en-US"/>
        </a:p>
      </dgm:t>
    </dgm:pt>
    <dgm:pt modelId="{150E8473-FE06-4078-801E-6403E451287B}" type="sibTrans" cxnId="{09B8F727-512E-4161-A049-B32C6718E82C}">
      <dgm:prSet/>
      <dgm:spPr/>
      <dgm:t>
        <a:bodyPr/>
        <a:lstStyle/>
        <a:p>
          <a:endParaRPr lang="en-US"/>
        </a:p>
      </dgm:t>
    </dgm:pt>
    <dgm:pt modelId="{E04F3CE8-0839-4424-9CB7-FD0AA4876D81}">
      <dgm:prSet phldrT="[Text]"/>
      <dgm:spPr/>
      <dgm:t>
        <a:bodyPr/>
        <a:lstStyle/>
        <a:p>
          <a:r>
            <a:rPr lang="en-US" dirty="0"/>
            <a:t>Mild TBI</a:t>
          </a:r>
        </a:p>
      </dgm:t>
    </dgm:pt>
    <dgm:pt modelId="{477E8DC0-BEF6-4105-87D9-C0C945FB2E96}" type="parTrans" cxnId="{F64A78B6-0F4A-4E1A-97CE-F85782500A52}">
      <dgm:prSet/>
      <dgm:spPr/>
      <dgm:t>
        <a:bodyPr/>
        <a:lstStyle/>
        <a:p>
          <a:endParaRPr lang="en-US"/>
        </a:p>
      </dgm:t>
    </dgm:pt>
    <dgm:pt modelId="{AD42EBAA-C88B-48BD-BE74-5A6261C2A371}" type="sibTrans" cxnId="{F64A78B6-0F4A-4E1A-97CE-F85782500A52}">
      <dgm:prSet/>
      <dgm:spPr/>
      <dgm:t>
        <a:bodyPr/>
        <a:lstStyle/>
        <a:p>
          <a:endParaRPr lang="en-US"/>
        </a:p>
      </dgm:t>
    </dgm:pt>
    <dgm:pt modelId="{209A95FC-7064-4819-AC0E-7AD9178B8F8B}" type="pres">
      <dgm:prSet presAssocID="{887CD6EB-2E80-4C32-B36F-6AAABD991F9B}" presName="compositeShape" presStyleCnt="0">
        <dgm:presLayoutVars>
          <dgm:chMax val="7"/>
          <dgm:dir/>
          <dgm:resizeHandles val="exact"/>
        </dgm:presLayoutVars>
      </dgm:prSet>
      <dgm:spPr/>
    </dgm:pt>
    <dgm:pt modelId="{8744D43E-D302-4768-85DE-632EC5619E7A}" type="pres">
      <dgm:prSet presAssocID="{FED8685C-AA1E-455C-9C90-242BB3B23A2A}" presName="circ1" presStyleLbl="vennNode1" presStyleIdx="0" presStyleCnt="3"/>
      <dgm:spPr/>
    </dgm:pt>
    <dgm:pt modelId="{6CFF2640-EB42-4B24-A022-359FDA7BDDF8}" type="pres">
      <dgm:prSet presAssocID="{FED8685C-AA1E-455C-9C90-242BB3B23A2A}" presName="circ1Tx" presStyleLbl="revTx" presStyleIdx="0" presStyleCnt="0">
        <dgm:presLayoutVars>
          <dgm:chMax val="0"/>
          <dgm:chPref val="0"/>
          <dgm:bulletEnabled val="1"/>
        </dgm:presLayoutVars>
      </dgm:prSet>
      <dgm:spPr/>
    </dgm:pt>
    <dgm:pt modelId="{705F69F8-A15A-4501-A64D-CCF599C89824}" type="pres">
      <dgm:prSet presAssocID="{70C6FD32-9BD3-481C-9C43-006C7C3FBF0A}" presName="circ2" presStyleLbl="vennNode1" presStyleIdx="1" presStyleCnt="3"/>
      <dgm:spPr/>
    </dgm:pt>
    <dgm:pt modelId="{C8C3DE8F-60B5-4773-B5E9-0C67EB65EA9B}" type="pres">
      <dgm:prSet presAssocID="{70C6FD32-9BD3-481C-9C43-006C7C3FBF0A}" presName="circ2Tx" presStyleLbl="revTx" presStyleIdx="0" presStyleCnt="0">
        <dgm:presLayoutVars>
          <dgm:chMax val="0"/>
          <dgm:chPref val="0"/>
          <dgm:bulletEnabled val="1"/>
        </dgm:presLayoutVars>
      </dgm:prSet>
      <dgm:spPr/>
    </dgm:pt>
    <dgm:pt modelId="{5D6A8A2A-961E-4C0B-A621-0CF89748ED62}" type="pres">
      <dgm:prSet presAssocID="{E04F3CE8-0839-4424-9CB7-FD0AA4876D81}" presName="circ3" presStyleLbl="vennNode1" presStyleIdx="2" presStyleCnt="3"/>
      <dgm:spPr/>
    </dgm:pt>
    <dgm:pt modelId="{2B9A3B1F-FC80-413F-8496-761E30008A7B}" type="pres">
      <dgm:prSet presAssocID="{E04F3CE8-0839-4424-9CB7-FD0AA4876D81}" presName="circ3Tx" presStyleLbl="revTx" presStyleIdx="0" presStyleCnt="0">
        <dgm:presLayoutVars>
          <dgm:chMax val="0"/>
          <dgm:chPref val="0"/>
          <dgm:bulletEnabled val="1"/>
        </dgm:presLayoutVars>
      </dgm:prSet>
      <dgm:spPr/>
    </dgm:pt>
  </dgm:ptLst>
  <dgm:cxnLst>
    <dgm:cxn modelId="{A2E59403-E991-4DFD-99D0-13E51AB0F228}" type="presOf" srcId="{E04F3CE8-0839-4424-9CB7-FD0AA4876D81}" destId="{5D6A8A2A-961E-4C0B-A621-0CF89748ED62}" srcOrd="0" destOrd="0" presId="urn:microsoft.com/office/officeart/2005/8/layout/venn1"/>
    <dgm:cxn modelId="{76EC6304-A2B9-427F-84FC-D50A6C0A8449}" type="presOf" srcId="{E04F3CE8-0839-4424-9CB7-FD0AA4876D81}" destId="{2B9A3B1F-FC80-413F-8496-761E30008A7B}" srcOrd="1" destOrd="0" presId="urn:microsoft.com/office/officeart/2005/8/layout/venn1"/>
    <dgm:cxn modelId="{09B8F727-512E-4161-A049-B32C6718E82C}" srcId="{887CD6EB-2E80-4C32-B36F-6AAABD991F9B}" destId="{70C6FD32-9BD3-481C-9C43-006C7C3FBF0A}" srcOrd="1" destOrd="0" parTransId="{F947FEFE-914F-4EB8-93D2-BC418FCCFB5A}" sibTransId="{150E8473-FE06-4078-801E-6403E451287B}"/>
    <dgm:cxn modelId="{449DE83D-990F-4AB4-8470-14CEC6E9C27F}" type="presOf" srcId="{70C6FD32-9BD3-481C-9C43-006C7C3FBF0A}" destId="{705F69F8-A15A-4501-A64D-CCF599C89824}" srcOrd="0" destOrd="0" presId="urn:microsoft.com/office/officeart/2005/8/layout/venn1"/>
    <dgm:cxn modelId="{4A0E5689-152E-4403-98D6-2719DBB1171B}" srcId="{887CD6EB-2E80-4C32-B36F-6AAABD991F9B}" destId="{FED8685C-AA1E-455C-9C90-242BB3B23A2A}" srcOrd="0" destOrd="0" parTransId="{69981753-42CA-4C2F-AED1-44E2382D9617}" sibTransId="{8950FC1B-75AF-4635-8258-2CCCFDFED1BB}"/>
    <dgm:cxn modelId="{6B8E0BA0-DB87-4E76-AF5C-6AAF1F92CB40}" type="presOf" srcId="{FED8685C-AA1E-455C-9C90-242BB3B23A2A}" destId="{6CFF2640-EB42-4B24-A022-359FDA7BDDF8}" srcOrd="1" destOrd="0" presId="urn:microsoft.com/office/officeart/2005/8/layout/venn1"/>
    <dgm:cxn modelId="{68C142A1-4C1B-4352-A2A9-53286CE006AD}" type="presOf" srcId="{887CD6EB-2E80-4C32-B36F-6AAABD991F9B}" destId="{209A95FC-7064-4819-AC0E-7AD9178B8F8B}" srcOrd="0" destOrd="0" presId="urn:microsoft.com/office/officeart/2005/8/layout/venn1"/>
    <dgm:cxn modelId="{F64A78B6-0F4A-4E1A-97CE-F85782500A52}" srcId="{887CD6EB-2E80-4C32-B36F-6AAABD991F9B}" destId="{E04F3CE8-0839-4424-9CB7-FD0AA4876D81}" srcOrd="2" destOrd="0" parTransId="{477E8DC0-BEF6-4105-87D9-C0C945FB2E96}" sibTransId="{AD42EBAA-C88B-48BD-BE74-5A6261C2A371}"/>
    <dgm:cxn modelId="{6E416DFF-C1DA-4F9A-BE35-4698C9C103D1}" type="presOf" srcId="{FED8685C-AA1E-455C-9C90-242BB3B23A2A}" destId="{8744D43E-D302-4768-85DE-632EC5619E7A}" srcOrd="0" destOrd="0" presId="urn:microsoft.com/office/officeart/2005/8/layout/venn1"/>
    <dgm:cxn modelId="{5D42D1FF-022D-492D-B080-8F2900390AB0}" type="presOf" srcId="{70C6FD32-9BD3-481C-9C43-006C7C3FBF0A}" destId="{C8C3DE8F-60B5-4773-B5E9-0C67EB65EA9B}" srcOrd="1" destOrd="0" presId="urn:microsoft.com/office/officeart/2005/8/layout/venn1"/>
    <dgm:cxn modelId="{5CABCC8D-8C02-481E-8E93-A5CBD12A4588}" type="presParOf" srcId="{209A95FC-7064-4819-AC0E-7AD9178B8F8B}" destId="{8744D43E-D302-4768-85DE-632EC5619E7A}" srcOrd="0" destOrd="0" presId="urn:microsoft.com/office/officeart/2005/8/layout/venn1"/>
    <dgm:cxn modelId="{4B27EC02-0BFA-451E-A696-57C253A41F46}" type="presParOf" srcId="{209A95FC-7064-4819-AC0E-7AD9178B8F8B}" destId="{6CFF2640-EB42-4B24-A022-359FDA7BDDF8}" srcOrd="1" destOrd="0" presId="urn:microsoft.com/office/officeart/2005/8/layout/venn1"/>
    <dgm:cxn modelId="{383E1B95-DB31-4F07-B4B8-6957D3145A22}" type="presParOf" srcId="{209A95FC-7064-4819-AC0E-7AD9178B8F8B}" destId="{705F69F8-A15A-4501-A64D-CCF599C89824}" srcOrd="2" destOrd="0" presId="urn:microsoft.com/office/officeart/2005/8/layout/venn1"/>
    <dgm:cxn modelId="{7068E826-2899-457D-BE1E-B0215C8952AF}" type="presParOf" srcId="{209A95FC-7064-4819-AC0E-7AD9178B8F8B}" destId="{C8C3DE8F-60B5-4773-B5E9-0C67EB65EA9B}" srcOrd="3" destOrd="0" presId="urn:microsoft.com/office/officeart/2005/8/layout/venn1"/>
    <dgm:cxn modelId="{DF17D122-B9CC-4114-B187-F44DF9649CAA}" type="presParOf" srcId="{209A95FC-7064-4819-AC0E-7AD9178B8F8B}" destId="{5D6A8A2A-961E-4C0B-A621-0CF89748ED62}" srcOrd="4" destOrd="0" presId="urn:microsoft.com/office/officeart/2005/8/layout/venn1"/>
    <dgm:cxn modelId="{A72853BA-3045-4460-A287-F6AD1AA77E30}" type="presParOf" srcId="{209A95FC-7064-4819-AC0E-7AD9178B8F8B}" destId="{2B9A3B1F-FC80-413F-8496-761E30008A7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7CD6EB-2E80-4C32-B36F-6AAABD991F9B}" type="doc">
      <dgm:prSet loTypeId="urn:microsoft.com/office/officeart/2005/8/layout/venn1" loCatId="relationship" qsTypeId="urn:microsoft.com/office/officeart/2005/8/quickstyle/simple1" qsCatId="simple" csTypeId="urn:microsoft.com/office/officeart/2005/8/colors/accent1_2" csCatId="accent1" phldr="1"/>
      <dgm:spPr/>
    </dgm:pt>
    <dgm:pt modelId="{FED8685C-AA1E-455C-9C90-242BB3B23A2A}">
      <dgm:prSet phldrT="[Text]"/>
      <dgm:spPr/>
      <dgm:t>
        <a:bodyPr/>
        <a:lstStyle/>
        <a:p>
          <a:r>
            <a:rPr lang="en-US" dirty="0"/>
            <a:t>PTSD</a:t>
          </a:r>
        </a:p>
      </dgm:t>
    </dgm:pt>
    <dgm:pt modelId="{69981753-42CA-4C2F-AED1-44E2382D9617}" type="parTrans" cxnId="{4A0E5689-152E-4403-98D6-2719DBB1171B}">
      <dgm:prSet/>
      <dgm:spPr/>
      <dgm:t>
        <a:bodyPr/>
        <a:lstStyle/>
        <a:p>
          <a:endParaRPr lang="en-US"/>
        </a:p>
      </dgm:t>
    </dgm:pt>
    <dgm:pt modelId="{8950FC1B-75AF-4635-8258-2CCCFDFED1BB}" type="sibTrans" cxnId="{4A0E5689-152E-4403-98D6-2719DBB1171B}">
      <dgm:prSet/>
      <dgm:spPr/>
      <dgm:t>
        <a:bodyPr/>
        <a:lstStyle/>
        <a:p>
          <a:endParaRPr lang="en-US"/>
        </a:p>
      </dgm:t>
    </dgm:pt>
    <dgm:pt modelId="{70C6FD32-9BD3-481C-9C43-006C7C3FBF0A}">
      <dgm:prSet phldrT="[Text]"/>
      <dgm:spPr/>
      <dgm:t>
        <a:bodyPr/>
        <a:lstStyle/>
        <a:p>
          <a:r>
            <a:rPr lang="en-US" dirty="0"/>
            <a:t>Depression</a:t>
          </a:r>
        </a:p>
      </dgm:t>
    </dgm:pt>
    <dgm:pt modelId="{F947FEFE-914F-4EB8-93D2-BC418FCCFB5A}" type="parTrans" cxnId="{09B8F727-512E-4161-A049-B32C6718E82C}">
      <dgm:prSet/>
      <dgm:spPr/>
      <dgm:t>
        <a:bodyPr/>
        <a:lstStyle/>
        <a:p>
          <a:endParaRPr lang="en-US"/>
        </a:p>
      </dgm:t>
    </dgm:pt>
    <dgm:pt modelId="{150E8473-FE06-4078-801E-6403E451287B}" type="sibTrans" cxnId="{09B8F727-512E-4161-A049-B32C6718E82C}">
      <dgm:prSet/>
      <dgm:spPr/>
      <dgm:t>
        <a:bodyPr/>
        <a:lstStyle/>
        <a:p>
          <a:endParaRPr lang="en-US"/>
        </a:p>
      </dgm:t>
    </dgm:pt>
    <dgm:pt modelId="{E04F3CE8-0839-4424-9CB7-FD0AA4876D81}">
      <dgm:prSet phldrT="[Text]"/>
      <dgm:spPr/>
      <dgm:t>
        <a:bodyPr/>
        <a:lstStyle/>
        <a:p>
          <a:r>
            <a:rPr lang="en-US" dirty="0"/>
            <a:t>Mild TBI</a:t>
          </a:r>
        </a:p>
      </dgm:t>
    </dgm:pt>
    <dgm:pt modelId="{477E8DC0-BEF6-4105-87D9-C0C945FB2E96}" type="parTrans" cxnId="{F64A78B6-0F4A-4E1A-97CE-F85782500A52}">
      <dgm:prSet/>
      <dgm:spPr/>
      <dgm:t>
        <a:bodyPr/>
        <a:lstStyle/>
        <a:p>
          <a:endParaRPr lang="en-US"/>
        </a:p>
      </dgm:t>
    </dgm:pt>
    <dgm:pt modelId="{AD42EBAA-C88B-48BD-BE74-5A6261C2A371}" type="sibTrans" cxnId="{F64A78B6-0F4A-4E1A-97CE-F85782500A52}">
      <dgm:prSet/>
      <dgm:spPr/>
      <dgm:t>
        <a:bodyPr/>
        <a:lstStyle/>
        <a:p>
          <a:endParaRPr lang="en-US"/>
        </a:p>
      </dgm:t>
    </dgm:pt>
    <dgm:pt modelId="{209A95FC-7064-4819-AC0E-7AD9178B8F8B}" type="pres">
      <dgm:prSet presAssocID="{887CD6EB-2E80-4C32-B36F-6AAABD991F9B}" presName="compositeShape" presStyleCnt="0">
        <dgm:presLayoutVars>
          <dgm:chMax val="7"/>
          <dgm:dir/>
          <dgm:resizeHandles val="exact"/>
        </dgm:presLayoutVars>
      </dgm:prSet>
      <dgm:spPr/>
    </dgm:pt>
    <dgm:pt modelId="{8744D43E-D302-4768-85DE-632EC5619E7A}" type="pres">
      <dgm:prSet presAssocID="{FED8685C-AA1E-455C-9C90-242BB3B23A2A}" presName="circ1" presStyleLbl="vennNode1" presStyleIdx="0" presStyleCnt="3"/>
      <dgm:spPr/>
    </dgm:pt>
    <dgm:pt modelId="{6CFF2640-EB42-4B24-A022-359FDA7BDDF8}" type="pres">
      <dgm:prSet presAssocID="{FED8685C-AA1E-455C-9C90-242BB3B23A2A}" presName="circ1Tx" presStyleLbl="revTx" presStyleIdx="0" presStyleCnt="0">
        <dgm:presLayoutVars>
          <dgm:chMax val="0"/>
          <dgm:chPref val="0"/>
          <dgm:bulletEnabled val="1"/>
        </dgm:presLayoutVars>
      </dgm:prSet>
      <dgm:spPr/>
    </dgm:pt>
    <dgm:pt modelId="{705F69F8-A15A-4501-A64D-CCF599C89824}" type="pres">
      <dgm:prSet presAssocID="{70C6FD32-9BD3-481C-9C43-006C7C3FBF0A}" presName="circ2" presStyleLbl="vennNode1" presStyleIdx="1" presStyleCnt="3"/>
      <dgm:spPr/>
    </dgm:pt>
    <dgm:pt modelId="{C8C3DE8F-60B5-4773-B5E9-0C67EB65EA9B}" type="pres">
      <dgm:prSet presAssocID="{70C6FD32-9BD3-481C-9C43-006C7C3FBF0A}" presName="circ2Tx" presStyleLbl="revTx" presStyleIdx="0" presStyleCnt="0">
        <dgm:presLayoutVars>
          <dgm:chMax val="0"/>
          <dgm:chPref val="0"/>
          <dgm:bulletEnabled val="1"/>
        </dgm:presLayoutVars>
      </dgm:prSet>
      <dgm:spPr/>
    </dgm:pt>
    <dgm:pt modelId="{5D6A8A2A-961E-4C0B-A621-0CF89748ED62}" type="pres">
      <dgm:prSet presAssocID="{E04F3CE8-0839-4424-9CB7-FD0AA4876D81}" presName="circ3" presStyleLbl="vennNode1" presStyleIdx="2" presStyleCnt="3"/>
      <dgm:spPr/>
    </dgm:pt>
    <dgm:pt modelId="{2B9A3B1F-FC80-413F-8496-761E30008A7B}" type="pres">
      <dgm:prSet presAssocID="{E04F3CE8-0839-4424-9CB7-FD0AA4876D81}" presName="circ3Tx" presStyleLbl="revTx" presStyleIdx="0" presStyleCnt="0">
        <dgm:presLayoutVars>
          <dgm:chMax val="0"/>
          <dgm:chPref val="0"/>
          <dgm:bulletEnabled val="1"/>
        </dgm:presLayoutVars>
      </dgm:prSet>
      <dgm:spPr/>
    </dgm:pt>
  </dgm:ptLst>
  <dgm:cxnLst>
    <dgm:cxn modelId="{09B8F727-512E-4161-A049-B32C6718E82C}" srcId="{887CD6EB-2E80-4C32-B36F-6AAABD991F9B}" destId="{70C6FD32-9BD3-481C-9C43-006C7C3FBF0A}" srcOrd="1" destOrd="0" parTransId="{F947FEFE-914F-4EB8-93D2-BC418FCCFB5A}" sibTransId="{150E8473-FE06-4078-801E-6403E451287B}"/>
    <dgm:cxn modelId="{E99ECE62-BEAE-45DA-8102-5D4DE0082253}" type="presOf" srcId="{E04F3CE8-0839-4424-9CB7-FD0AA4876D81}" destId="{5D6A8A2A-961E-4C0B-A621-0CF89748ED62}" srcOrd="0" destOrd="0" presId="urn:microsoft.com/office/officeart/2005/8/layout/venn1"/>
    <dgm:cxn modelId="{720A6E53-3BC4-4F96-BEE5-7EA8E742751A}" type="presOf" srcId="{E04F3CE8-0839-4424-9CB7-FD0AA4876D81}" destId="{2B9A3B1F-FC80-413F-8496-761E30008A7B}" srcOrd="1" destOrd="0" presId="urn:microsoft.com/office/officeart/2005/8/layout/venn1"/>
    <dgm:cxn modelId="{4A0E5689-152E-4403-98D6-2719DBB1171B}" srcId="{887CD6EB-2E80-4C32-B36F-6AAABD991F9B}" destId="{FED8685C-AA1E-455C-9C90-242BB3B23A2A}" srcOrd="0" destOrd="0" parTransId="{69981753-42CA-4C2F-AED1-44E2382D9617}" sibTransId="{8950FC1B-75AF-4635-8258-2CCCFDFED1BB}"/>
    <dgm:cxn modelId="{DABA3199-ED3A-4902-9097-05D8AB3848A8}" type="presOf" srcId="{FED8685C-AA1E-455C-9C90-242BB3B23A2A}" destId="{6CFF2640-EB42-4B24-A022-359FDA7BDDF8}" srcOrd="1" destOrd="0" presId="urn:microsoft.com/office/officeart/2005/8/layout/venn1"/>
    <dgm:cxn modelId="{EFDA759E-2C38-4C13-A4AC-BC7563AEA352}" type="presOf" srcId="{887CD6EB-2E80-4C32-B36F-6AAABD991F9B}" destId="{209A95FC-7064-4819-AC0E-7AD9178B8F8B}" srcOrd="0" destOrd="0" presId="urn:microsoft.com/office/officeart/2005/8/layout/venn1"/>
    <dgm:cxn modelId="{26211CA0-365C-4058-A768-17B657F4B141}" type="presOf" srcId="{70C6FD32-9BD3-481C-9C43-006C7C3FBF0A}" destId="{C8C3DE8F-60B5-4773-B5E9-0C67EB65EA9B}" srcOrd="1" destOrd="0" presId="urn:microsoft.com/office/officeart/2005/8/layout/venn1"/>
    <dgm:cxn modelId="{F64A78B6-0F4A-4E1A-97CE-F85782500A52}" srcId="{887CD6EB-2E80-4C32-B36F-6AAABD991F9B}" destId="{E04F3CE8-0839-4424-9CB7-FD0AA4876D81}" srcOrd="2" destOrd="0" parTransId="{477E8DC0-BEF6-4105-87D9-C0C945FB2E96}" sibTransId="{AD42EBAA-C88B-48BD-BE74-5A6261C2A371}"/>
    <dgm:cxn modelId="{8FC761D0-4D89-461D-ABD7-E95CCA71CD4D}" type="presOf" srcId="{70C6FD32-9BD3-481C-9C43-006C7C3FBF0A}" destId="{705F69F8-A15A-4501-A64D-CCF599C89824}" srcOrd="0" destOrd="0" presId="urn:microsoft.com/office/officeart/2005/8/layout/venn1"/>
    <dgm:cxn modelId="{EB9916E1-FD16-4AAF-AD0B-133AE320F422}" type="presOf" srcId="{FED8685C-AA1E-455C-9C90-242BB3B23A2A}" destId="{8744D43E-D302-4768-85DE-632EC5619E7A}" srcOrd="0" destOrd="0" presId="urn:microsoft.com/office/officeart/2005/8/layout/venn1"/>
    <dgm:cxn modelId="{8D76DE89-9F04-405E-968C-0A12B5470A0B}" type="presParOf" srcId="{209A95FC-7064-4819-AC0E-7AD9178B8F8B}" destId="{8744D43E-D302-4768-85DE-632EC5619E7A}" srcOrd="0" destOrd="0" presId="urn:microsoft.com/office/officeart/2005/8/layout/venn1"/>
    <dgm:cxn modelId="{D80AE4C1-0823-416B-82F0-3C19658C5FB9}" type="presParOf" srcId="{209A95FC-7064-4819-AC0E-7AD9178B8F8B}" destId="{6CFF2640-EB42-4B24-A022-359FDA7BDDF8}" srcOrd="1" destOrd="0" presId="urn:microsoft.com/office/officeart/2005/8/layout/venn1"/>
    <dgm:cxn modelId="{5AD6A056-1339-4D5C-AD79-7967E560887F}" type="presParOf" srcId="{209A95FC-7064-4819-AC0E-7AD9178B8F8B}" destId="{705F69F8-A15A-4501-A64D-CCF599C89824}" srcOrd="2" destOrd="0" presId="urn:microsoft.com/office/officeart/2005/8/layout/venn1"/>
    <dgm:cxn modelId="{CEE80E45-25FA-46BE-939D-64AD4FA7E6B9}" type="presParOf" srcId="{209A95FC-7064-4819-AC0E-7AD9178B8F8B}" destId="{C8C3DE8F-60B5-4773-B5E9-0C67EB65EA9B}" srcOrd="3" destOrd="0" presId="urn:microsoft.com/office/officeart/2005/8/layout/venn1"/>
    <dgm:cxn modelId="{2ADB609A-01B6-489B-A864-5450B78ED3A5}" type="presParOf" srcId="{209A95FC-7064-4819-AC0E-7AD9178B8F8B}" destId="{5D6A8A2A-961E-4C0B-A621-0CF89748ED62}" srcOrd="4" destOrd="0" presId="urn:microsoft.com/office/officeart/2005/8/layout/venn1"/>
    <dgm:cxn modelId="{C62BA40D-F64F-4BE3-AC9E-E274BC2FF887}" type="presParOf" srcId="{209A95FC-7064-4819-AC0E-7AD9178B8F8B}" destId="{2B9A3B1F-FC80-413F-8496-761E30008A7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4D43E-D302-4768-85DE-632EC5619E7A}">
      <dsp:nvSpPr>
        <dsp:cNvPr id="0" name=""/>
        <dsp:cNvSpPr/>
      </dsp:nvSpPr>
      <dsp:spPr>
        <a:xfrm>
          <a:off x="2755582" y="56634"/>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PTSD</a:t>
          </a:r>
        </a:p>
      </dsp:txBody>
      <dsp:txXfrm>
        <a:off x="3118040" y="532360"/>
        <a:ext cx="1993519" cy="1223295"/>
      </dsp:txXfrm>
    </dsp:sp>
    <dsp:sp modelId="{705F69F8-A15A-4501-A64D-CCF599C89824}">
      <dsp:nvSpPr>
        <dsp:cNvPr id="0" name=""/>
        <dsp:cNvSpPr/>
      </dsp:nvSpPr>
      <dsp:spPr>
        <a:xfrm>
          <a:off x="3736484" y="1755655"/>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Depression</a:t>
          </a:r>
        </a:p>
      </dsp:txBody>
      <dsp:txXfrm>
        <a:off x="4567872" y="2457918"/>
        <a:ext cx="1631061" cy="1495139"/>
      </dsp:txXfrm>
    </dsp:sp>
    <dsp:sp modelId="{5D6A8A2A-961E-4C0B-A621-0CF89748ED62}">
      <dsp:nvSpPr>
        <dsp:cNvPr id="0" name=""/>
        <dsp:cNvSpPr/>
      </dsp:nvSpPr>
      <dsp:spPr>
        <a:xfrm>
          <a:off x="1774680" y="1755655"/>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Mild TBI</a:t>
          </a:r>
        </a:p>
      </dsp:txBody>
      <dsp:txXfrm>
        <a:off x="2030666" y="2457918"/>
        <a:ext cx="1631061" cy="1495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4D43E-D302-4768-85DE-632EC5619E7A}">
      <dsp:nvSpPr>
        <dsp:cNvPr id="0" name=""/>
        <dsp:cNvSpPr/>
      </dsp:nvSpPr>
      <dsp:spPr>
        <a:xfrm>
          <a:off x="2755582" y="56634"/>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PTSD</a:t>
          </a:r>
        </a:p>
      </dsp:txBody>
      <dsp:txXfrm>
        <a:off x="3118040" y="532360"/>
        <a:ext cx="1993519" cy="1223295"/>
      </dsp:txXfrm>
    </dsp:sp>
    <dsp:sp modelId="{705F69F8-A15A-4501-A64D-CCF599C89824}">
      <dsp:nvSpPr>
        <dsp:cNvPr id="0" name=""/>
        <dsp:cNvSpPr/>
      </dsp:nvSpPr>
      <dsp:spPr>
        <a:xfrm>
          <a:off x="3736484" y="1755655"/>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Depression</a:t>
          </a:r>
        </a:p>
      </dsp:txBody>
      <dsp:txXfrm>
        <a:off x="4567872" y="2457918"/>
        <a:ext cx="1631061" cy="1495139"/>
      </dsp:txXfrm>
    </dsp:sp>
    <dsp:sp modelId="{5D6A8A2A-961E-4C0B-A621-0CF89748ED62}">
      <dsp:nvSpPr>
        <dsp:cNvPr id="0" name=""/>
        <dsp:cNvSpPr/>
      </dsp:nvSpPr>
      <dsp:spPr>
        <a:xfrm>
          <a:off x="1774680" y="1755655"/>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Mild TBI</a:t>
          </a:r>
        </a:p>
      </dsp:txBody>
      <dsp:txXfrm>
        <a:off x="2030666" y="2457918"/>
        <a:ext cx="1631061" cy="1495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4D43E-D302-4768-85DE-632EC5619E7A}">
      <dsp:nvSpPr>
        <dsp:cNvPr id="0" name=""/>
        <dsp:cNvSpPr/>
      </dsp:nvSpPr>
      <dsp:spPr>
        <a:xfrm>
          <a:off x="2755582" y="56634"/>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PTSD</a:t>
          </a:r>
        </a:p>
      </dsp:txBody>
      <dsp:txXfrm>
        <a:off x="3118040" y="532360"/>
        <a:ext cx="1993519" cy="1223295"/>
      </dsp:txXfrm>
    </dsp:sp>
    <dsp:sp modelId="{705F69F8-A15A-4501-A64D-CCF599C89824}">
      <dsp:nvSpPr>
        <dsp:cNvPr id="0" name=""/>
        <dsp:cNvSpPr/>
      </dsp:nvSpPr>
      <dsp:spPr>
        <a:xfrm>
          <a:off x="3736484" y="1755655"/>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Depression</a:t>
          </a:r>
        </a:p>
      </dsp:txBody>
      <dsp:txXfrm>
        <a:off x="4567872" y="2457918"/>
        <a:ext cx="1631061" cy="1495139"/>
      </dsp:txXfrm>
    </dsp:sp>
    <dsp:sp modelId="{5D6A8A2A-961E-4C0B-A621-0CF89748ED62}">
      <dsp:nvSpPr>
        <dsp:cNvPr id="0" name=""/>
        <dsp:cNvSpPr/>
      </dsp:nvSpPr>
      <dsp:spPr>
        <a:xfrm>
          <a:off x="1774680" y="1755655"/>
          <a:ext cx="2718435" cy="271843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Mild TBI</a:t>
          </a:r>
        </a:p>
      </dsp:txBody>
      <dsp:txXfrm>
        <a:off x="2030666" y="2457918"/>
        <a:ext cx="1631061" cy="149513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DFBFA-B414-4DE9-B73C-72AA7705DF1F}"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7B7D0-5A5B-4D36-895D-F40E5886B3C1}" type="slidenum">
              <a:rPr lang="en-US" smtClean="0"/>
              <a:t>‹#›</a:t>
            </a:fld>
            <a:endParaRPr lang="en-US"/>
          </a:p>
        </p:txBody>
      </p:sp>
    </p:spTree>
    <p:extLst>
      <p:ext uri="{BB962C8B-B14F-4D97-AF65-F5344CB8AC3E}">
        <p14:creationId xmlns:p14="http://schemas.microsoft.com/office/powerpoint/2010/main" val="3925317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933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Affected people may experience shock, anger, guilt, symptoms of depression/anxiety, and may even experience thoughts of suicide themselves.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934FE-F176-441D-BCD7-8FA6798ADA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50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1C297B7E-FA7F-AA89-18B8-0115B921C04F}"/>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92AB6043-68AC-0B43-4588-7FED3E9185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clinician</a:t>
            </a:r>
          </a:p>
          <a:p>
            <a:endParaRPr lang="en-US" altLang="en-US">
              <a:latin typeface="Arial" panose="020B0604020202020204" pitchFamily="34" charset="0"/>
            </a:endParaRPr>
          </a:p>
          <a:p>
            <a:r>
              <a:rPr lang="en-US" altLang="en-US">
                <a:latin typeface="Arial" panose="020B0604020202020204" pitchFamily="34" charset="0"/>
              </a:rPr>
              <a:t>Different for every vet depending on conditions, etc.</a:t>
            </a:r>
          </a:p>
          <a:p>
            <a:r>
              <a:rPr lang="en-US" altLang="en-US">
                <a:latin typeface="Arial" panose="020B0604020202020204" pitchFamily="34" charset="0"/>
              </a:rPr>
              <a:t>May have trouble with sleep if they had no access to beds, cots, etc. Lack of sleep can increase irritability and viigliance. Also some may turn to substance use to manage. </a:t>
            </a:r>
          </a:p>
          <a:p>
            <a:endParaRPr lang="en-US" altLang="en-US">
              <a:latin typeface="Arial" panose="020B0604020202020204" pitchFamily="34" charset="0"/>
            </a:endParaRPr>
          </a:p>
          <a:p>
            <a:r>
              <a:rPr lang="en-US" altLang="en-US">
                <a:latin typeface="Arial" panose="020B0604020202020204" pitchFamily="34" charset="0"/>
              </a:rPr>
              <a:t>Terraine, </a:t>
            </a:r>
          </a:p>
          <a:p>
            <a:r>
              <a:rPr lang="en-US" altLang="en-US">
                <a:latin typeface="Arial" panose="020B0604020202020204" pitchFamily="34" charset="0"/>
              </a:rPr>
              <a:t>Weather</a:t>
            </a:r>
          </a:p>
          <a:p>
            <a:r>
              <a:rPr lang="en-US" altLang="en-US">
                <a:latin typeface="Arial" panose="020B0604020202020204" pitchFamily="34" charset="0"/>
              </a:rPr>
              <a:t>Overall conditions. </a:t>
            </a:r>
          </a:p>
          <a:p>
            <a:r>
              <a:rPr lang="en-US" altLang="en-US">
                <a:latin typeface="Arial" panose="020B0604020202020204" pitchFamily="34" charset="0"/>
              </a:rPr>
              <a:t>Some access to supplies, others none, some urban (BAGHDADA) other mts of Afghanistan or remote villiages</a:t>
            </a:r>
          </a:p>
          <a:p>
            <a:endParaRPr lang="en-US"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1C0C6441-6D0B-516A-0557-AACBEA9300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23C086-3723-4B74-A0D1-2A19D52EA6AF}" type="slidenum">
              <a:rPr lang="en-US" altLang="en-US" smtClean="0"/>
              <a:pPr/>
              <a:t>25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88E436E-4146-AB5F-7264-0BEFEE23B235}"/>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55C7113E-DBDF-CFE0-3D47-7D557A6592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Play audio first</a:t>
            </a:r>
          </a:p>
        </p:txBody>
      </p:sp>
      <p:sp>
        <p:nvSpPr>
          <p:cNvPr id="61444" name="Slide Number Placeholder 3">
            <a:extLst>
              <a:ext uri="{FF2B5EF4-FFF2-40B4-BE49-F238E27FC236}">
                <a16:creationId xmlns:a16="http://schemas.microsoft.com/office/drawing/2014/main" id="{C80C0838-B7EE-8B28-D2F3-3AEF607A2E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D70D2C-449B-4CD4-B475-3AF1B368A534}" type="slidenum">
              <a:rPr lang="en-US" altLang="en-US" smtClean="0"/>
              <a:pPr/>
              <a:t>34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23F465D-911D-04B6-B18A-CF4F231ABA05}"/>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4FE2597C-0D26-DCF5-3BBB-BC8ACFBF27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63492" name="Slide Number Placeholder 3">
            <a:extLst>
              <a:ext uri="{FF2B5EF4-FFF2-40B4-BE49-F238E27FC236}">
                <a16:creationId xmlns:a16="http://schemas.microsoft.com/office/drawing/2014/main" id="{971F5A88-2D48-4491-7DCD-8C469240A4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ABC7E0-886E-4239-9019-02A355D7835A}" type="slidenum">
              <a:rPr lang="en-US" altLang="en-US" smtClean="0"/>
              <a:pPr/>
              <a:t>35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92C6EAD2-750E-DD6B-98B9-5058CEA04551}"/>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B64AC6D9-CCF3-5029-6C9B-8D33F50A8E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65540" name="Slide Number Placeholder 3">
            <a:extLst>
              <a:ext uri="{FF2B5EF4-FFF2-40B4-BE49-F238E27FC236}">
                <a16:creationId xmlns:a16="http://schemas.microsoft.com/office/drawing/2014/main" id="{0FB4B62F-5E56-6227-BA37-F3E5D46A69A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49881A-CF99-4BA1-B37F-22DB2120A7F4}" type="slidenum">
              <a:rPr lang="en-US" altLang="en-US" sz="1200"/>
              <a:pPr algn="r" eaLnBrk="1" hangingPunct="1"/>
              <a:t>36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052EB5B-4D15-F6DE-ECC9-5D60E6EF6944}"/>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A6A1290A-9D60-18BA-3061-06B37FFE19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67588" name="Slide Number Placeholder 3">
            <a:extLst>
              <a:ext uri="{FF2B5EF4-FFF2-40B4-BE49-F238E27FC236}">
                <a16:creationId xmlns:a16="http://schemas.microsoft.com/office/drawing/2014/main" id="{03498945-2899-A140-F3DD-74BFBA3E237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1578421-F681-4A6C-95D0-8F5F91A7B3A7}" type="slidenum">
              <a:rPr lang="en-US" altLang="en-US" sz="1200"/>
              <a:pPr algn="r" eaLnBrk="1" hangingPunct="1"/>
              <a:t>37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4E9B8C3C-F83B-E227-5501-BE0ACF19AB07}"/>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39C18ED-DB19-F194-A751-43FADBA353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0900" name="Slide Number Placeholder 3">
            <a:extLst>
              <a:ext uri="{FF2B5EF4-FFF2-40B4-BE49-F238E27FC236}">
                <a16:creationId xmlns:a16="http://schemas.microsoft.com/office/drawing/2014/main" id="{36F1B491-7020-1E44-7AA6-62CCBF24C2A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0F5C687-A776-4F27-B051-7E9F07EA0073}" type="slidenum">
              <a:rPr lang="en-US" altLang="en-US" sz="1200"/>
              <a:pPr algn="r" eaLnBrk="1" hangingPunct="1"/>
              <a:t>52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3721" y="2131620"/>
            <a:ext cx="6109680" cy="1983624"/>
          </a:xfrm>
          <a:prstGeom prst="rect">
            <a:avLst/>
          </a:prstGeom>
        </p:spPr>
        <p:txBody>
          <a:bodyPr anchor="b">
            <a:norm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73721" y="4459463"/>
            <a:ext cx="6109680" cy="1131740"/>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773721" y="5784059"/>
            <a:ext cx="2743200" cy="365125"/>
          </a:xfrm>
          <a:prstGeom prst="rect">
            <a:avLst/>
          </a:prstGeom>
        </p:spPr>
        <p:txBody>
          <a:bodyPr/>
          <a:lstStyle>
            <a:lvl1pPr>
              <a:defRPr sz="1200" i="1">
                <a:solidFill>
                  <a:schemeClr val="bg1"/>
                </a:solidFill>
              </a:defRPr>
            </a:lvl1pPr>
          </a:lstStyle>
          <a:p>
            <a:endParaRPr lang="en-US" dirty="0"/>
          </a:p>
        </p:txBody>
      </p:sp>
      <p:cxnSp>
        <p:nvCxnSpPr>
          <p:cNvPr id="9" name="Straight Connector 8">
            <a:extLst>
              <a:ext uri="{FF2B5EF4-FFF2-40B4-BE49-F238E27FC236}">
                <a16:creationId xmlns:a16="http://schemas.microsoft.com/office/drawing/2014/main" id="{447B3BEB-1174-1B42-B9AC-4E46D655D84B}"/>
              </a:ext>
            </a:extLst>
          </p:cNvPr>
          <p:cNvCxnSpPr>
            <a:cxnSpLocks/>
          </p:cNvCxnSpPr>
          <p:nvPr userDrawn="1"/>
        </p:nvCxnSpPr>
        <p:spPr>
          <a:xfrm>
            <a:off x="805274" y="4255558"/>
            <a:ext cx="3641576" cy="0"/>
          </a:xfrm>
          <a:prstGeom prst="line">
            <a:avLst/>
          </a:prstGeom>
          <a:ln w="44450">
            <a:solidFill>
              <a:srgbClr val="0194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82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94"/>
            <a:ext cx="10515600" cy="1051256"/>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838200" y="1839383"/>
            <a:ext cx="10515600" cy="393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157534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3101930"/>
            <a:ext cx="7843227" cy="1702191"/>
          </a:xfrm>
          <a:prstGeom prst="rect">
            <a:avLst/>
          </a:prstGeom>
        </p:spPr>
        <p:txBody>
          <a:bodyPr anchor="t">
            <a:normAutofit/>
          </a:bodyPr>
          <a:lstStyle>
            <a:lvl1pPr>
              <a:defRPr sz="40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a:p>
        </p:txBody>
      </p:sp>
      <p:sp>
        <p:nvSpPr>
          <p:cNvPr id="8" name="Subtitle 2">
            <a:extLst>
              <a:ext uri="{FF2B5EF4-FFF2-40B4-BE49-F238E27FC236}">
                <a16:creationId xmlns:a16="http://schemas.microsoft.com/office/drawing/2014/main" id="{156CE847-A648-614F-9D37-EE8537F393F0}"/>
              </a:ext>
            </a:extLst>
          </p:cNvPr>
          <p:cNvSpPr>
            <a:spLocks noGrp="1"/>
          </p:cNvSpPr>
          <p:nvPr>
            <p:ph type="subTitle" idx="1"/>
          </p:nvPr>
        </p:nvSpPr>
        <p:spPr>
          <a:xfrm>
            <a:off x="831851" y="2539222"/>
            <a:ext cx="7843227" cy="499403"/>
          </a:xfrm>
        </p:spPr>
        <p:txBody>
          <a:bodyPr anchor="b">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2253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77"/>
            <a:ext cx="10515600" cy="105340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838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229699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826452"/>
            <a:ext cx="5157787"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466606"/>
            <a:ext cx="5157787"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826452"/>
            <a:ext cx="5183188"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466606"/>
            <a:ext cx="5183188"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839788" y="648676"/>
            <a:ext cx="10515600" cy="1049949"/>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60788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0719"/>
            <a:ext cx="10515600" cy="1055076"/>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391659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366228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41156"/>
            <a:ext cx="10515600" cy="39322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724400" y="6356351"/>
            <a:ext cx="2743200" cy="365125"/>
          </a:xfrm>
          <a:prstGeom prst="rect">
            <a:avLst/>
          </a:prstGeom>
        </p:spPr>
        <p:txBody>
          <a:bodyPr vert="horz" lIns="91440" tIns="45720" rIns="91440" bIns="45720" rtlCol="0" anchor="ctr"/>
          <a:lstStyle>
            <a:lvl1pPr algn="ctr">
              <a:defRPr sz="1000" b="1">
                <a:solidFill>
                  <a:srgbClr val="00467F"/>
                </a:solidFill>
              </a:defRPr>
            </a:lvl1pPr>
          </a:lstStyle>
          <a:p>
            <a:fld id="{ACD12D91-5F71-FE4F-A594-B9667DC21877}" type="slidenum">
              <a:rPr lang="en-US" smtClean="0"/>
              <a:pPr/>
              <a:t>‹#›</a:t>
            </a:fld>
            <a:endParaRPr lang="en-US" dirty="0"/>
          </a:p>
        </p:txBody>
      </p:sp>
      <p:sp>
        <p:nvSpPr>
          <p:cNvPr id="4" name="Title Placeholder 3">
            <a:extLst>
              <a:ext uri="{FF2B5EF4-FFF2-40B4-BE49-F238E27FC236}">
                <a16:creationId xmlns:a16="http://schemas.microsoft.com/office/drawing/2014/main" id="{92133D9A-FEDB-CB44-B97D-B34F9A51FEA9}"/>
              </a:ext>
            </a:extLst>
          </p:cNvPr>
          <p:cNvSpPr>
            <a:spLocks noGrp="1"/>
          </p:cNvSpPr>
          <p:nvPr>
            <p:ph type="title"/>
          </p:nvPr>
        </p:nvSpPr>
        <p:spPr>
          <a:xfrm>
            <a:off x="838200" y="647938"/>
            <a:ext cx="10515600" cy="104751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74691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bgpRw92d1MA&amp;feature=youtu.be&amp;list=PL53vxmMMsOci4iUkVNDXQdxRWRw-BFk5z"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youtube.com/watch?v=bgpRw92d1MA" TargetMode="Externa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ncptsd.va.gov/"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hyperlink" Target="https://www.ptsd.va.gov/professional/toolkits/police/index.asp" TargetMode="External"/><Relationship Id="rId4" Type="http://schemas.openxmlformats.org/officeDocument/2006/relationships/hyperlink" Target="http://www.va.gov/HOMELESS/VJO.asp"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051D8C-72CD-F148-BC16-CB00936E3015}"/>
              </a:ext>
            </a:extLst>
          </p:cNvPr>
          <p:cNvSpPr>
            <a:spLocks noGrp="1"/>
          </p:cNvSpPr>
          <p:nvPr>
            <p:ph type="ctrTitle"/>
          </p:nvPr>
        </p:nvSpPr>
        <p:spPr/>
        <p:txBody>
          <a:bodyPr/>
          <a:lstStyle/>
          <a:p>
            <a:r>
              <a:rPr lang="en-US" dirty="0"/>
              <a:t>Special Considerations for the Veteran Population</a:t>
            </a:r>
          </a:p>
        </p:txBody>
      </p:sp>
      <p:sp>
        <p:nvSpPr>
          <p:cNvPr id="12" name="Subtitle 11">
            <a:extLst>
              <a:ext uri="{FF2B5EF4-FFF2-40B4-BE49-F238E27FC236}">
                <a16:creationId xmlns:a16="http://schemas.microsoft.com/office/drawing/2014/main" id="{6936D9B9-0ED2-B543-9909-1A14D00A1EE0}"/>
              </a:ext>
            </a:extLst>
          </p:cNvPr>
          <p:cNvSpPr>
            <a:spLocks noGrp="1"/>
          </p:cNvSpPr>
          <p:nvPr>
            <p:ph type="subTitle" idx="1"/>
          </p:nvPr>
        </p:nvSpPr>
        <p:spPr>
          <a:xfrm>
            <a:off x="773721" y="4459462"/>
            <a:ext cx="6109680" cy="1622555"/>
          </a:xfrm>
        </p:spPr>
        <p:txBody>
          <a:bodyPr>
            <a:normAutofit/>
          </a:bodyPr>
          <a:lstStyle/>
          <a:p>
            <a:pPr>
              <a:lnSpc>
                <a:spcPct val="110000"/>
              </a:lnSpc>
              <a:spcBef>
                <a:spcPts val="0"/>
              </a:spcBef>
            </a:pPr>
            <a:endParaRPr lang="en-US" dirty="0"/>
          </a:p>
          <a:p>
            <a:pPr>
              <a:lnSpc>
                <a:spcPct val="110000"/>
              </a:lnSpc>
              <a:spcBef>
                <a:spcPts val="0"/>
              </a:spcBef>
            </a:pPr>
            <a:r>
              <a:rPr lang="en-US" dirty="0"/>
              <a:t>Jeffrey McCarthy, PsyD</a:t>
            </a:r>
          </a:p>
          <a:p>
            <a:pPr>
              <a:lnSpc>
                <a:spcPct val="110000"/>
              </a:lnSpc>
              <a:spcBef>
                <a:spcPts val="0"/>
              </a:spcBef>
            </a:pPr>
            <a:r>
              <a:rPr lang="en-US" dirty="0"/>
              <a:t>Program Manager CBOC Mental Health Services</a:t>
            </a:r>
          </a:p>
          <a:p>
            <a:pPr>
              <a:lnSpc>
                <a:spcPct val="110000"/>
              </a:lnSpc>
              <a:spcBef>
                <a:spcPts val="0"/>
              </a:spcBef>
            </a:pPr>
            <a:r>
              <a:rPr lang="en-US" dirty="0"/>
              <a:t>VA Central Western Massachusetts Health Care System</a:t>
            </a:r>
          </a:p>
          <a:p>
            <a:endParaRPr lang="en-US" dirty="0"/>
          </a:p>
        </p:txBody>
      </p:sp>
    </p:spTree>
    <p:extLst>
      <p:ext uri="{BB962C8B-B14F-4D97-AF65-F5344CB8AC3E}">
        <p14:creationId xmlns:p14="http://schemas.microsoft.com/office/powerpoint/2010/main" val="28170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353C-2344-4955-BC46-135440C72057}"/>
              </a:ext>
            </a:extLst>
          </p:cNvPr>
          <p:cNvSpPr>
            <a:spLocks noGrp="1"/>
          </p:cNvSpPr>
          <p:nvPr>
            <p:ph type="title"/>
          </p:nvPr>
        </p:nvSpPr>
        <p:spPr/>
        <p:txBody>
          <a:bodyPr/>
          <a:lstStyle/>
          <a:p>
            <a:r>
              <a:rPr lang="en-US" sz="3600" dirty="0">
                <a:effectLst/>
              </a:rPr>
              <a:t>…to be silent when people pray to God for a new car.</a:t>
            </a:r>
            <a:endParaRPr lang="en-US" dirty="0"/>
          </a:p>
        </p:txBody>
      </p:sp>
      <p:sp>
        <p:nvSpPr>
          <p:cNvPr id="4" name="Slide Number Placeholder 3">
            <a:extLst>
              <a:ext uri="{FF2B5EF4-FFF2-40B4-BE49-F238E27FC236}">
                <a16:creationId xmlns:a16="http://schemas.microsoft.com/office/drawing/2014/main" id="{2F4E788A-BB7C-43F3-BBDC-97BFD3594E2E}"/>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BAE57B50-7280-4327-9C89-B84617652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91690" y="2008650"/>
            <a:ext cx="4678363" cy="4038600"/>
          </a:xfrm>
          <a:prstGeom prst="rect">
            <a:avLst/>
          </a:prstGeom>
        </p:spPr>
      </p:pic>
    </p:spTree>
    <p:extLst>
      <p:ext uri="{BB962C8B-B14F-4D97-AF65-F5344CB8AC3E}">
        <p14:creationId xmlns:p14="http://schemas.microsoft.com/office/powerpoint/2010/main" val="3347216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5289-07EE-4666-97C1-74572A812FDC}"/>
              </a:ext>
            </a:extLst>
          </p:cNvPr>
          <p:cNvSpPr>
            <a:spLocks noGrp="1"/>
          </p:cNvSpPr>
          <p:nvPr>
            <p:ph type="title"/>
          </p:nvPr>
        </p:nvSpPr>
        <p:spPr/>
        <p:txBody>
          <a:bodyPr>
            <a:normAutofit fontScale="90000"/>
          </a:bodyPr>
          <a:lstStyle/>
          <a:p>
            <a:r>
              <a:rPr lang="en-US" sz="3600" dirty="0">
                <a:effectLst/>
              </a:rPr>
              <a:t>…to be compassionate when a businessman expresses a fear of flying.</a:t>
            </a:r>
            <a:endParaRPr lang="en-US" dirty="0"/>
          </a:p>
        </p:txBody>
      </p:sp>
      <p:sp>
        <p:nvSpPr>
          <p:cNvPr id="4" name="Slide Number Placeholder 3">
            <a:extLst>
              <a:ext uri="{FF2B5EF4-FFF2-40B4-BE49-F238E27FC236}">
                <a16:creationId xmlns:a16="http://schemas.microsoft.com/office/drawing/2014/main" id="{4BCF3645-A9AC-45C1-A510-7EFCF19F8696}"/>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18ED164E-24C5-4BB8-9947-69B582FC7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524227" y="1164563"/>
            <a:ext cx="4035425" cy="5105400"/>
          </a:xfrm>
          <a:prstGeom prst="rect">
            <a:avLst/>
          </a:prstGeom>
        </p:spPr>
      </p:pic>
    </p:spTree>
    <p:extLst>
      <p:ext uri="{BB962C8B-B14F-4D97-AF65-F5344CB8AC3E}">
        <p14:creationId xmlns:p14="http://schemas.microsoft.com/office/powerpoint/2010/main" val="3230760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DC73-F7DC-4033-BAEF-0FA251353E2F}"/>
              </a:ext>
            </a:extLst>
          </p:cNvPr>
          <p:cNvSpPr>
            <a:spLocks noGrp="1"/>
          </p:cNvSpPr>
          <p:nvPr>
            <p:ph type="title"/>
          </p:nvPr>
        </p:nvSpPr>
        <p:spPr/>
        <p:txBody>
          <a:bodyPr>
            <a:normAutofit fontScale="90000"/>
          </a:bodyPr>
          <a:lstStyle/>
          <a:p>
            <a:r>
              <a:rPr lang="en-US" sz="3600" dirty="0">
                <a:effectLst/>
              </a:rPr>
              <a:t>…to not laugh when anxious parents say they’re afraid to send their kids off to summer camp.</a:t>
            </a:r>
            <a:endParaRPr lang="en-US" dirty="0"/>
          </a:p>
        </p:txBody>
      </p:sp>
      <p:sp>
        <p:nvSpPr>
          <p:cNvPr id="4" name="Slide Number Placeholder 3">
            <a:extLst>
              <a:ext uri="{FF2B5EF4-FFF2-40B4-BE49-F238E27FC236}">
                <a16:creationId xmlns:a16="http://schemas.microsoft.com/office/drawing/2014/main" id="{8DD22011-2B8B-4535-9399-850D683E03FC}"/>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9C65CBA8-1125-493E-87BC-12EF582E0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542093" y="2144381"/>
            <a:ext cx="4067175" cy="3767138"/>
          </a:xfrm>
          <a:prstGeom prst="rect">
            <a:avLst/>
          </a:prstGeom>
        </p:spPr>
      </p:pic>
    </p:spTree>
    <p:extLst>
      <p:ext uri="{BB962C8B-B14F-4D97-AF65-F5344CB8AC3E}">
        <p14:creationId xmlns:p14="http://schemas.microsoft.com/office/powerpoint/2010/main" val="1225642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70D1-A688-4D08-A210-1DAC9130B149}"/>
              </a:ext>
            </a:extLst>
          </p:cNvPr>
          <p:cNvSpPr>
            <a:spLocks noGrp="1"/>
          </p:cNvSpPr>
          <p:nvPr>
            <p:ph type="title"/>
          </p:nvPr>
        </p:nvSpPr>
        <p:spPr/>
        <p:txBody>
          <a:bodyPr>
            <a:normAutofit fontScale="90000"/>
          </a:bodyPr>
          <a:lstStyle/>
          <a:p>
            <a:r>
              <a:rPr lang="en-US" sz="3600" dirty="0">
                <a:effectLst/>
              </a:rPr>
              <a:t>…to not ridicule someone who complains about hot weather.</a:t>
            </a:r>
            <a:endParaRPr lang="en-US" dirty="0"/>
          </a:p>
        </p:txBody>
      </p:sp>
      <p:sp>
        <p:nvSpPr>
          <p:cNvPr id="4" name="Slide Number Placeholder 3">
            <a:extLst>
              <a:ext uri="{FF2B5EF4-FFF2-40B4-BE49-F238E27FC236}">
                <a16:creationId xmlns:a16="http://schemas.microsoft.com/office/drawing/2014/main" id="{5B624A55-8581-4D1A-ADD7-5841205D1FDB}"/>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3F753701-A4F8-4E0A-A82D-C195F3B34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572668" y="1422532"/>
            <a:ext cx="4354513" cy="4908550"/>
          </a:xfrm>
          <a:prstGeom prst="rect">
            <a:avLst/>
          </a:prstGeom>
        </p:spPr>
      </p:pic>
    </p:spTree>
    <p:extLst>
      <p:ext uri="{BB962C8B-B14F-4D97-AF65-F5344CB8AC3E}">
        <p14:creationId xmlns:p14="http://schemas.microsoft.com/office/powerpoint/2010/main" val="2516679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F9C5-1AFB-4D00-AC0C-E1C6339C3B2C}"/>
              </a:ext>
            </a:extLst>
          </p:cNvPr>
          <p:cNvSpPr>
            <a:spLocks noGrp="1"/>
          </p:cNvSpPr>
          <p:nvPr>
            <p:ph type="title"/>
          </p:nvPr>
        </p:nvSpPr>
        <p:spPr/>
        <p:txBody>
          <a:bodyPr>
            <a:normAutofit fontScale="90000"/>
          </a:bodyPr>
          <a:lstStyle/>
          <a:p>
            <a:r>
              <a:rPr lang="en-US" sz="3600" dirty="0">
                <a:effectLst/>
              </a:rPr>
              <a:t>…to control his rage when a colleague gripes about his coffee being cold.</a:t>
            </a:r>
            <a:endParaRPr lang="en-US" dirty="0"/>
          </a:p>
        </p:txBody>
      </p:sp>
      <p:sp>
        <p:nvSpPr>
          <p:cNvPr id="4" name="Slide Number Placeholder 3">
            <a:extLst>
              <a:ext uri="{FF2B5EF4-FFF2-40B4-BE49-F238E27FC236}">
                <a16:creationId xmlns:a16="http://schemas.microsoft.com/office/drawing/2014/main" id="{F574F3C6-B319-4B75-BBF5-819B9D4B7BCC}"/>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F6D2B265-EB10-4AB9-B786-820CAE354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451538" y="2054688"/>
            <a:ext cx="4347693" cy="3946525"/>
          </a:xfrm>
          <a:prstGeom prst="rect">
            <a:avLst/>
          </a:prstGeom>
        </p:spPr>
      </p:pic>
    </p:spTree>
    <p:extLst>
      <p:ext uri="{BB962C8B-B14F-4D97-AF65-F5344CB8AC3E}">
        <p14:creationId xmlns:p14="http://schemas.microsoft.com/office/powerpoint/2010/main" val="1682725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1C6E-9D4E-4D6B-8DCD-D4411C64AF8C}"/>
              </a:ext>
            </a:extLst>
          </p:cNvPr>
          <p:cNvSpPr>
            <a:spLocks noGrp="1"/>
          </p:cNvSpPr>
          <p:nvPr>
            <p:ph type="title"/>
          </p:nvPr>
        </p:nvSpPr>
        <p:spPr/>
        <p:txBody>
          <a:bodyPr>
            <a:normAutofit fontScale="90000"/>
          </a:bodyPr>
          <a:lstStyle/>
          <a:p>
            <a:r>
              <a:rPr lang="en-US" sz="3600" dirty="0">
                <a:effectLst/>
              </a:rPr>
              <a:t>…to remain calm when his daughter complains about having to walk the dog.</a:t>
            </a:r>
            <a:endParaRPr lang="en-US" dirty="0"/>
          </a:p>
        </p:txBody>
      </p:sp>
      <p:sp>
        <p:nvSpPr>
          <p:cNvPr id="4" name="Slide Number Placeholder 3">
            <a:extLst>
              <a:ext uri="{FF2B5EF4-FFF2-40B4-BE49-F238E27FC236}">
                <a16:creationId xmlns:a16="http://schemas.microsoft.com/office/drawing/2014/main" id="{83DEE3D4-ADD5-47D2-8DC1-C67D1FE55F43}"/>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7BC4917C-80DB-4ECC-BE6D-FB7EF607F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387275" y="1480552"/>
            <a:ext cx="4082124" cy="4800600"/>
          </a:xfrm>
          <a:prstGeom prst="rect">
            <a:avLst/>
          </a:prstGeom>
        </p:spPr>
      </p:pic>
    </p:spTree>
    <p:extLst>
      <p:ext uri="{BB962C8B-B14F-4D97-AF65-F5344CB8AC3E}">
        <p14:creationId xmlns:p14="http://schemas.microsoft.com/office/powerpoint/2010/main" val="2284195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8E7E-1BDD-44EF-9698-5A2108DB425D}"/>
              </a:ext>
            </a:extLst>
          </p:cNvPr>
          <p:cNvSpPr>
            <a:spLocks noGrp="1"/>
          </p:cNvSpPr>
          <p:nvPr>
            <p:ph type="title"/>
          </p:nvPr>
        </p:nvSpPr>
        <p:spPr/>
        <p:txBody>
          <a:bodyPr/>
          <a:lstStyle/>
          <a:p>
            <a:r>
              <a:rPr lang="en-US" sz="3600" dirty="0">
                <a:effectLst/>
              </a:rPr>
              <a:t>…to be civil to people who complain about their jobs.</a:t>
            </a:r>
            <a:endParaRPr lang="en-US" dirty="0"/>
          </a:p>
        </p:txBody>
      </p:sp>
      <p:sp>
        <p:nvSpPr>
          <p:cNvPr id="4" name="Slide Number Placeholder 3">
            <a:extLst>
              <a:ext uri="{FF2B5EF4-FFF2-40B4-BE49-F238E27FC236}">
                <a16:creationId xmlns:a16="http://schemas.microsoft.com/office/drawing/2014/main" id="{FAD445D2-2D62-48EE-A3C8-2BD6E195A1A0}"/>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2CCFDEE9-844E-4DA8-A349-1AB0805F3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337450" y="1489855"/>
            <a:ext cx="3953660" cy="4755792"/>
          </a:xfrm>
          <a:prstGeom prst="rect">
            <a:avLst/>
          </a:prstGeom>
        </p:spPr>
      </p:pic>
    </p:spTree>
    <p:extLst>
      <p:ext uri="{BB962C8B-B14F-4D97-AF65-F5344CB8AC3E}">
        <p14:creationId xmlns:p14="http://schemas.microsoft.com/office/powerpoint/2010/main" val="4108005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CAC7-5BB9-4FFC-85BC-6D253007E56A}"/>
              </a:ext>
            </a:extLst>
          </p:cNvPr>
          <p:cNvSpPr>
            <a:spLocks noGrp="1"/>
          </p:cNvSpPr>
          <p:nvPr>
            <p:ph type="title"/>
          </p:nvPr>
        </p:nvSpPr>
        <p:spPr/>
        <p:txBody>
          <a:bodyPr>
            <a:normAutofit fontScale="90000"/>
          </a:bodyPr>
          <a:lstStyle/>
          <a:p>
            <a:r>
              <a:rPr lang="en-US" sz="3600" dirty="0">
                <a:effectLst/>
              </a:rPr>
              <a:t>…to just walk away when someone says they only get two weeks of vacation a year.</a:t>
            </a:r>
            <a:endParaRPr lang="en-US" dirty="0"/>
          </a:p>
        </p:txBody>
      </p:sp>
      <p:sp>
        <p:nvSpPr>
          <p:cNvPr id="4" name="Slide Number Placeholder 3">
            <a:extLst>
              <a:ext uri="{FF2B5EF4-FFF2-40B4-BE49-F238E27FC236}">
                <a16:creationId xmlns:a16="http://schemas.microsoft.com/office/drawing/2014/main" id="{69D091BD-3C4F-424F-A909-EE9DD5E36495}"/>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9FBA6E0D-72EB-4330-A7D4-772ACE4E4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86760" y="1818640"/>
            <a:ext cx="4353560" cy="4181475"/>
          </a:xfrm>
          <a:prstGeom prst="rect">
            <a:avLst/>
          </a:prstGeom>
        </p:spPr>
      </p:pic>
    </p:spTree>
    <p:extLst>
      <p:ext uri="{BB962C8B-B14F-4D97-AF65-F5344CB8AC3E}">
        <p14:creationId xmlns:p14="http://schemas.microsoft.com/office/powerpoint/2010/main" val="248779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45C6-92C5-4E82-BD0E-6D60860F8598}"/>
              </a:ext>
            </a:extLst>
          </p:cNvPr>
          <p:cNvSpPr>
            <a:spLocks noGrp="1"/>
          </p:cNvSpPr>
          <p:nvPr>
            <p:ph type="title"/>
          </p:nvPr>
        </p:nvSpPr>
        <p:spPr/>
        <p:txBody>
          <a:bodyPr/>
          <a:lstStyle/>
          <a:p>
            <a:r>
              <a:rPr lang="en-US" sz="3600" dirty="0">
                <a:effectLst/>
              </a:rPr>
              <a:t>…to be happy for a friend’s new hot tub.</a:t>
            </a:r>
            <a:endParaRPr lang="en-US" dirty="0"/>
          </a:p>
        </p:txBody>
      </p:sp>
      <p:sp>
        <p:nvSpPr>
          <p:cNvPr id="4" name="Slide Number Placeholder 3">
            <a:extLst>
              <a:ext uri="{FF2B5EF4-FFF2-40B4-BE49-F238E27FC236}">
                <a16:creationId xmlns:a16="http://schemas.microsoft.com/office/drawing/2014/main" id="{EDBB8E61-1B44-4329-991C-0E390A8AE1AF}"/>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F869EE0F-4721-4E7B-852D-628A5CBD1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82478" y="1899113"/>
            <a:ext cx="4385122" cy="4257675"/>
          </a:xfrm>
          <a:prstGeom prst="rect">
            <a:avLst/>
          </a:prstGeom>
        </p:spPr>
      </p:pic>
    </p:spTree>
    <p:extLst>
      <p:ext uri="{BB962C8B-B14F-4D97-AF65-F5344CB8AC3E}">
        <p14:creationId xmlns:p14="http://schemas.microsoft.com/office/powerpoint/2010/main" val="2423624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42C6-FFB5-484E-9450-EE899F50B0F6}"/>
              </a:ext>
            </a:extLst>
          </p:cNvPr>
          <p:cNvSpPr>
            <a:spLocks noGrp="1"/>
          </p:cNvSpPr>
          <p:nvPr>
            <p:ph type="title"/>
          </p:nvPr>
        </p:nvSpPr>
        <p:spPr/>
        <p:txBody>
          <a:bodyPr>
            <a:normAutofit fontScale="90000"/>
          </a:bodyPr>
          <a:lstStyle/>
          <a:p>
            <a:r>
              <a:rPr lang="en-US" sz="3600" dirty="0">
                <a:effectLst/>
              </a:rPr>
              <a:t>…to be forgiving when someone says how hard it is to have a new baby in the house.</a:t>
            </a:r>
            <a:endParaRPr lang="en-US" dirty="0"/>
          </a:p>
        </p:txBody>
      </p:sp>
      <p:sp>
        <p:nvSpPr>
          <p:cNvPr id="4" name="Slide Number Placeholder 3">
            <a:extLst>
              <a:ext uri="{FF2B5EF4-FFF2-40B4-BE49-F238E27FC236}">
                <a16:creationId xmlns:a16="http://schemas.microsoft.com/office/drawing/2014/main" id="{07A678EB-4FEC-4130-A83A-75C493FA7543}"/>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659C49C4-1409-452C-A0F8-5365F2EF5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478212" y="1801482"/>
            <a:ext cx="4278313" cy="4452938"/>
          </a:xfrm>
          <a:prstGeom prst="rect">
            <a:avLst/>
          </a:prstGeom>
        </p:spPr>
      </p:pic>
    </p:spTree>
    <p:extLst>
      <p:ext uri="{BB962C8B-B14F-4D97-AF65-F5344CB8AC3E}">
        <p14:creationId xmlns:p14="http://schemas.microsoft.com/office/powerpoint/2010/main" val="28852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B899-A7D0-408B-A0FD-08E739881D7C}"/>
              </a:ext>
            </a:extLst>
          </p:cNvPr>
          <p:cNvSpPr>
            <a:spLocks noGrp="1"/>
          </p:cNvSpPr>
          <p:nvPr>
            <p:ph type="title"/>
          </p:nvPr>
        </p:nvSpPr>
        <p:spPr/>
        <p:txBody>
          <a:bodyPr/>
          <a:lstStyle/>
          <a:p>
            <a:r>
              <a:rPr lang="en-US" dirty="0"/>
              <a:t>Why We Are Here</a:t>
            </a:r>
          </a:p>
        </p:txBody>
      </p:sp>
      <p:sp>
        <p:nvSpPr>
          <p:cNvPr id="3" name="Slide Number Placeholder 2">
            <a:extLst>
              <a:ext uri="{FF2B5EF4-FFF2-40B4-BE49-F238E27FC236}">
                <a16:creationId xmlns:a16="http://schemas.microsoft.com/office/drawing/2014/main" id="{C762A1BA-B6E9-4E58-B4EA-7DE3A40616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628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B899-A7D0-408B-A0FD-08E739881D7C}"/>
              </a:ext>
            </a:extLst>
          </p:cNvPr>
          <p:cNvSpPr>
            <a:spLocks noGrp="1"/>
          </p:cNvSpPr>
          <p:nvPr>
            <p:ph type="title"/>
          </p:nvPr>
        </p:nvSpPr>
        <p:spPr/>
        <p:txBody>
          <a:bodyPr/>
          <a:lstStyle/>
          <a:p>
            <a:r>
              <a:rPr lang="en-US" dirty="0"/>
              <a:t>What is a Veteran?</a:t>
            </a:r>
          </a:p>
        </p:txBody>
      </p:sp>
      <p:sp>
        <p:nvSpPr>
          <p:cNvPr id="3" name="Slide Number Placeholder 2">
            <a:extLst>
              <a:ext uri="{FF2B5EF4-FFF2-40B4-BE49-F238E27FC236}">
                <a16:creationId xmlns:a16="http://schemas.microsoft.com/office/drawing/2014/main" id="{C762A1BA-B6E9-4E58-B4EA-7DE3A40616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735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2C8901-4C9A-4B80-BB64-277E4DA0EE22}"/>
              </a:ext>
            </a:extLst>
          </p:cNvPr>
          <p:cNvSpPr>
            <a:spLocks noGrp="1"/>
          </p:cNvSpPr>
          <p:nvPr>
            <p:ph type="sldNum" sz="quarter" idx="12"/>
          </p:nvPr>
        </p:nvSpPr>
        <p:spPr/>
        <p:txBody>
          <a:bodyPr/>
          <a:lstStyle/>
          <a:p>
            <a:endParaRPr lang="en-US" dirty="0"/>
          </a:p>
        </p:txBody>
      </p:sp>
      <p:sp>
        <p:nvSpPr>
          <p:cNvPr id="6" name="TextBox 5">
            <a:extLst>
              <a:ext uri="{FF2B5EF4-FFF2-40B4-BE49-F238E27FC236}">
                <a16:creationId xmlns:a16="http://schemas.microsoft.com/office/drawing/2014/main" id="{EF1FBE77-D55C-4800-8BD7-73E5E5AF198D}"/>
              </a:ext>
            </a:extLst>
          </p:cNvPr>
          <p:cNvSpPr txBox="1"/>
          <p:nvPr/>
        </p:nvSpPr>
        <p:spPr>
          <a:xfrm>
            <a:off x="381000" y="704850"/>
            <a:ext cx="11372850" cy="1754326"/>
          </a:xfrm>
          <a:prstGeom prst="rect">
            <a:avLst/>
          </a:prstGeom>
          <a:noFill/>
        </p:spPr>
        <p:txBody>
          <a:bodyPr wrap="square" rtlCol="0">
            <a:spAutoFit/>
          </a:bodyPr>
          <a:lstStyle/>
          <a:p>
            <a:r>
              <a:rPr lang="en-US" sz="3600" dirty="0">
                <a:solidFill>
                  <a:schemeClr val="accent1">
                    <a:lumMod val="75000"/>
                  </a:schemeClr>
                </a:solidFill>
              </a:rPr>
              <a:t>A Veteran is someone who, at one point in their life wrote a blank check made payable to the United States of America for an amount of up to and including their life.</a:t>
            </a:r>
          </a:p>
        </p:txBody>
      </p:sp>
      <p:pic>
        <p:nvPicPr>
          <p:cNvPr id="7" name="Picture 2" descr="http://www.hotel-marines.org/lighter-side/blank.png">
            <a:extLst>
              <a:ext uri="{FF2B5EF4-FFF2-40B4-BE49-F238E27FC236}">
                <a16:creationId xmlns:a16="http://schemas.microsoft.com/office/drawing/2014/main" id="{D602DBA0-ABE1-4114-81D7-F73393149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630" y="3001726"/>
            <a:ext cx="811530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09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E574E825-6F2E-36EF-BCD3-D9B3F6E25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7216" y="1112412"/>
            <a:ext cx="6177567" cy="46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73C2A6C0-8B85-A69F-2779-1C99FE58DE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3454" y="1027090"/>
            <a:ext cx="6405092" cy="480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44CD-EC83-43E8-9FAD-6E80C992F8F2}"/>
              </a:ext>
            </a:extLst>
          </p:cNvPr>
          <p:cNvSpPr>
            <a:spLocks noGrp="1"/>
          </p:cNvSpPr>
          <p:nvPr>
            <p:ph type="title"/>
          </p:nvPr>
        </p:nvSpPr>
        <p:spPr/>
        <p:txBody>
          <a:bodyPr>
            <a:normAutofit/>
          </a:bodyPr>
          <a:lstStyle/>
          <a:p>
            <a:r>
              <a:rPr lang="en-US" dirty="0"/>
              <a:t>HISTORY OF RECENT CONFLICTS</a:t>
            </a:r>
          </a:p>
        </p:txBody>
      </p:sp>
      <p:sp>
        <p:nvSpPr>
          <p:cNvPr id="3" name="Content Placeholder 2">
            <a:extLst>
              <a:ext uri="{FF2B5EF4-FFF2-40B4-BE49-F238E27FC236}">
                <a16:creationId xmlns:a16="http://schemas.microsoft.com/office/drawing/2014/main" id="{8F4F7933-B07F-4827-946A-8B035F338F6B}"/>
              </a:ext>
            </a:extLst>
          </p:cNvPr>
          <p:cNvSpPr>
            <a:spLocks noGrp="1"/>
          </p:cNvSpPr>
          <p:nvPr>
            <p:ph idx="1"/>
          </p:nvPr>
        </p:nvSpPr>
        <p:spPr/>
        <p:txBody>
          <a:bodyPr>
            <a:normAutofit fontScale="92500" lnSpcReduction="10000"/>
          </a:bodyPr>
          <a:lstStyle/>
          <a:p>
            <a:r>
              <a:rPr lang="en-US" dirty="0">
                <a:solidFill>
                  <a:schemeClr val="tx1"/>
                </a:solidFill>
              </a:rPr>
              <a:t>World War II (1941-1945)</a:t>
            </a:r>
          </a:p>
          <a:p>
            <a:r>
              <a:rPr lang="en-US" dirty="0">
                <a:solidFill>
                  <a:schemeClr val="tx1"/>
                </a:solidFill>
              </a:rPr>
              <a:t>Korean War (1950-1953)</a:t>
            </a:r>
          </a:p>
          <a:p>
            <a:r>
              <a:rPr lang="en-US" dirty="0">
                <a:solidFill>
                  <a:schemeClr val="tx1"/>
                </a:solidFill>
              </a:rPr>
              <a:t>Vietnam (1961-1975)</a:t>
            </a:r>
          </a:p>
          <a:p>
            <a:r>
              <a:rPr lang="en-US" dirty="0">
                <a:solidFill>
                  <a:schemeClr val="tx1"/>
                </a:solidFill>
              </a:rPr>
              <a:t>Grenada (1983)</a:t>
            </a:r>
          </a:p>
          <a:p>
            <a:r>
              <a:rPr lang="en-US" dirty="0">
                <a:solidFill>
                  <a:schemeClr val="tx1"/>
                </a:solidFill>
              </a:rPr>
              <a:t>Panama (1989)</a:t>
            </a:r>
          </a:p>
          <a:p>
            <a:r>
              <a:rPr lang="en-US" dirty="0">
                <a:solidFill>
                  <a:schemeClr val="tx1"/>
                </a:solidFill>
              </a:rPr>
              <a:t>First Gulf War/Desert Storm (1990-91)</a:t>
            </a:r>
          </a:p>
          <a:p>
            <a:r>
              <a:rPr lang="en-US" dirty="0">
                <a:solidFill>
                  <a:schemeClr val="tx1"/>
                </a:solidFill>
              </a:rPr>
              <a:t>Somalia (1993)</a:t>
            </a:r>
          </a:p>
          <a:p>
            <a:r>
              <a:rPr lang="en-US" dirty="0">
                <a:solidFill>
                  <a:schemeClr val="tx1"/>
                </a:solidFill>
              </a:rPr>
              <a:t>Bosnia(1993-1995)</a:t>
            </a:r>
          </a:p>
          <a:p>
            <a:r>
              <a:rPr lang="en-US" dirty="0">
                <a:solidFill>
                  <a:schemeClr val="tx1"/>
                </a:solidFill>
              </a:rPr>
              <a:t>Kosovo (1998-1999)</a:t>
            </a:r>
          </a:p>
          <a:p>
            <a:r>
              <a:rPr lang="en-US" dirty="0">
                <a:solidFill>
                  <a:schemeClr val="tx1"/>
                </a:solidFill>
              </a:rPr>
              <a:t>Operation Enduring Freedom/OEF (2001-present)</a:t>
            </a:r>
          </a:p>
          <a:p>
            <a:r>
              <a:rPr lang="en-US" dirty="0">
                <a:solidFill>
                  <a:schemeClr val="tx1"/>
                </a:solidFill>
              </a:rPr>
              <a:t>Operation Iraqi Freedom (2003-2011)</a:t>
            </a:r>
          </a:p>
          <a:p>
            <a:endParaRPr lang="en-US" dirty="0"/>
          </a:p>
        </p:txBody>
      </p:sp>
      <p:sp>
        <p:nvSpPr>
          <p:cNvPr id="4" name="Slide Number Placeholder 3">
            <a:extLst>
              <a:ext uri="{FF2B5EF4-FFF2-40B4-BE49-F238E27FC236}">
                <a16:creationId xmlns:a16="http://schemas.microsoft.com/office/drawing/2014/main" id="{083C0BBB-8CCE-40D9-AEA9-8226FDF312FC}"/>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64071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AAD25FD-1FAA-FF50-335E-1B5D46E83B76}"/>
              </a:ext>
            </a:extLst>
          </p:cNvPr>
          <p:cNvSpPr>
            <a:spLocks noGrp="1"/>
          </p:cNvSpPr>
          <p:nvPr>
            <p:ph type="title"/>
          </p:nvPr>
        </p:nvSpPr>
        <p:spPr/>
        <p:txBody>
          <a:bodyPr>
            <a:normAutofit fontScale="90000"/>
          </a:bodyPr>
          <a:lstStyle/>
          <a:p>
            <a:pPr eaLnBrk="1" hangingPunct="1">
              <a:defRPr/>
            </a:pPr>
            <a:r>
              <a:rPr lang="en-US" altLang="en-US" sz="4000" dirty="0">
                <a:latin typeface="Georgia" pitchFamily="18" charset="0"/>
                <a:cs typeface="Georgia" pitchFamily="18" charset="0"/>
              </a:rPr>
              <a:t>War Environment</a:t>
            </a:r>
            <a:br>
              <a:rPr lang="en-US" altLang="en-US" dirty="0">
                <a:latin typeface="Georgia" pitchFamily="18" charset="0"/>
                <a:cs typeface="Georgia" pitchFamily="18" charset="0"/>
              </a:rPr>
            </a:br>
            <a:endParaRPr lang="en-US" altLang="en-US" dirty="0">
              <a:latin typeface="Georgia" pitchFamily="18" charset="0"/>
              <a:cs typeface="Georgia" pitchFamily="18" charset="0"/>
            </a:endParaRPr>
          </a:p>
        </p:txBody>
      </p:sp>
      <p:sp>
        <p:nvSpPr>
          <p:cNvPr id="13316" name="Content Placeholder 2">
            <a:extLst>
              <a:ext uri="{FF2B5EF4-FFF2-40B4-BE49-F238E27FC236}">
                <a16:creationId xmlns:a16="http://schemas.microsoft.com/office/drawing/2014/main" id="{F50C8780-C450-D21B-A4FA-A3456E502603}"/>
              </a:ext>
            </a:extLst>
          </p:cNvPr>
          <p:cNvSpPr>
            <a:spLocks noGrp="1"/>
          </p:cNvSpPr>
          <p:nvPr>
            <p:ph idx="1"/>
          </p:nvPr>
        </p:nvSpPr>
        <p:spPr>
          <a:xfrm>
            <a:off x="1505755" y="1266824"/>
            <a:ext cx="8229600" cy="1752600"/>
          </a:xfrm>
        </p:spPr>
        <p:txBody>
          <a:bodyPr/>
          <a:lstStyle/>
          <a:p>
            <a:pPr>
              <a:defRPr/>
            </a:pPr>
            <a:r>
              <a:rPr lang="en-US" altLang="en-US" b="1" dirty="0">
                <a:cs typeface="Georgia" pitchFamily="18" charset="0"/>
              </a:rPr>
              <a:t>Climate, Gear, Technology, Accessibility to treatment, Type of Warfare, Environmental Exposure …</a:t>
            </a:r>
          </a:p>
        </p:txBody>
      </p:sp>
      <p:pic>
        <p:nvPicPr>
          <p:cNvPr id="49156" name="Picture 8" descr="dust storm">
            <a:extLst>
              <a:ext uri="{FF2B5EF4-FFF2-40B4-BE49-F238E27FC236}">
                <a16:creationId xmlns:a16="http://schemas.microsoft.com/office/drawing/2014/main" id="{418D30C5-0509-5228-6330-792A3C887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155" y="2320232"/>
            <a:ext cx="35052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a:extLst>
              <a:ext uri="{FF2B5EF4-FFF2-40B4-BE49-F238E27FC236}">
                <a16:creationId xmlns:a16="http://schemas.microsoft.com/office/drawing/2014/main" id="{0EB9E4E8-9E5D-E13D-3CFA-255E8DEDD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62" t="13333" r="59134" b="30769"/>
          <a:stretch>
            <a:fillRect/>
          </a:stretch>
        </p:blipFill>
        <p:spPr bwMode="auto">
          <a:xfrm>
            <a:off x="1074426" y="2320232"/>
            <a:ext cx="42211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9933-3A05-4FD0-85AF-8699500E1443}"/>
              </a:ext>
            </a:extLst>
          </p:cNvPr>
          <p:cNvSpPr>
            <a:spLocks noGrp="1"/>
          </p:cNvSpPr>
          <p:nvPr>
            <p:ph type="title"/>
          </p:nvPr>
        </p:nvSpPr>
        <p:spPr/>
        <p:txBody>
          <a:bodyPr/>
          <a:lstStyle/>
          <a:p>
            <a:r>
              <a:rPr lang="en-US" dirty="0"/>
              <a:t>How to Spot a Veteran</a:t>
            </a:r>
          </a:p>
        </p:txBody>
      </p:sp>
      <p:sp>
        <p:nvSpPr>
          <p:cNvPr id="4" name="Slide Number Placeholder 3">
            <a:extLst>
              <a:ext uri="{FF2B5EF4-FFF2-40B4-BE49-F238E27FC236}">
                <a16:creationId xmlns:a16="http://schemas.microsoft.com/office/drawing/2014/main" id="{397072F2-F318-450D-B690-85AF127CDBC8}"/>
              </a:ext>
            </a:extLst>
          </p:cNvPr>
          <p:cNvSpPr>
            <a:spLocks noGrp="1"/>
          </p:cNvSpPr>
          <p:nvPr>
            <p:ph type="sldNum" sz="quarter" idx="12"/>
          </p:nvPr>
        </p:nvSpPr>
        <p:spPr/>
        <p:txBody>
          <a:bodyPr/>
          <a:lstStyle/>
          <a:p>
            <a:endParaRPr lang="en-US" dirty="0"/>
          </a:p>
        </p:txBody>
      </p:sp>
      <p:pic>
        <p:nvPicPr>
          <p:cNvPr id="5" name="Content Placeholder 14">
            <a:extLst>
              <a:ext uri="{FF2B5EF4-FFF2-40B4-BE49-F238E27FC236}">
                <a16:creationId xmlns:a16="http://schemas.microsoft.com/office/drawing/2014/main" id="{141E2F39-7A94-4E8B-B5F1-2AE034CBA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7200" y="1738313"/>
            <a:ext cx="3038475" cy="1504950"/>
          </a:xfrm>
          <a:prstGeom prst="rect">
            <a:avLst/>
          </a:prstGeom>
        </p:spPr>
      </p:pic>
      <p:pic>
        <p:nvPicPr>
          <p:cNvPr id="6" name="Picture 16">
            <a:extLst>
              <a:ext uri="{FF2B5EF4-FFF2-40B4-BE49-F238E27FC236}">
                <a16:creationId xmlns:a16="http://schemas.microsoft.com/office/drawing/2014/main" id="{CC1FF26B-3F92-4655-92CC-697F0C8528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3566" y="1333500"/>
            <a:ext cx="16652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VHABEDROCCAJ\Pictures\Tracy.jpg">
            <a:extLst>
              <a:ext uri="{FF2B5EF4-FFF2-40B4-BE49-F238E27FC236}">
                <a16:creationId xmlns:a16="http://schemas.microsoft.com/office/drawing/2014/main" id="{2008865B-FDF3-4D20-A4F5-ADB663EA0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249" y="1654769"/>
            <a:ext cx="289242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168855F4-98B9-44D6-A735-C0180651AD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03" y="3429000"/>
            <a:ext cx="21431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a:extLst>
              <a:ext uri="{FF2B5EF4-FFF2-40B4-BE49-F238E27FC236}">
                <a16:creationId xmlns:a16="http://schemas.microsoft.com/office/drawing/2014/main" id="{95884A96-AD9C-48AB-BD1A-0E7A8008FF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03173" y="2812705"/>
            <a:ext cx="12319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E97588CB-D89D-41FA-9A2F-B6FC8651B8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0738" y="438150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5070B502-3F8F-4530-9207-C9974F0EE16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00829" y="4247356"/>
            <a:ext cx="1868487"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3E117A6A-5616-4C59-A8FE-ED58215FD2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86461" y="4854338"/>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702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FDDD-BD0C-4576-B251-73AE501C0320}"/>
              </a:ext>
            </a:extLst>
          </p:cNvPr>
          <p:cNvSpPr>
            <a:spLocks noGrp="1"/>
          </p:cNvSpPr>
          <p:nvPr>
            <p:ph type="title"/>
          </p:nvPr>
        </p:nvSpPr>
        <p:spPr/>
        <p:txBody>
          <a:bodyPr/>
          <a:lstStyle/>
          <a:p>
            <a:r>
              <a:rPr lang="en-US" dirty="0"/>
              <a:t>OEF/OIF Facts</a:t>
            </a:r>
          </a:p>
        </p:txBody>
      </p:sp>
      <p:sp>
        <p:nvSpPr>
          <p:cNvPr id="3" name="Content Placeholder 2">
            <a:extLst>
              <a:ext uri="{FF2B5EF4-FFF2-40B4-BE49-F238E27FC236}">
                <a16:creationId xmlns:a16="http://schemas.microsoft.com/office/drawing/2014/main" id="{48327BA9-BFCB-4E91-892C-7FC2FC43BB4E}"/>
              </a:ext>
            </a:extLst>
          </p:cNvPr>
          <p:cNvSpPr>
            <a:spLocks noGrp="1"/>
          </p:cNvSpPr>
          <p:nvPr>
            <p:ph idx="1"/>
          </p:nvPr>
        </p:nvSpPr>
        <p:spPr/>
        <p:txBody>
          <a:bodyPr/>
          <a:lstStyle/>
          <a:p>
            <a:pPr eaLnBrk="1" hangingPunct="1">
              <a:lnSpc>
                <a:spcPct val="90000"/>
              </a:lnSpc>
              <a:spcBef>
                <a:spcPts val="1000"/>
              </a:spcBef>
              <a:buClr>
                <a:srgbClr val="0194D3"/>
              </a:buClr>
              <a:buSzTx/>
              <a:buFont typeface="Arial" panose="020B0604020202020204" pitchFamily="34" charset="0"/>
              <a:buChar char="•"/>
            </a:pPr>
            <a:r>
              <a:rPr lang="en-US" altLang="en-US" sz="2400" dirty="0">
                <a:latin typeface="Calibri" panose="020F0502020204030204" pitchFamily="34" charset="0"/>
              </a:rPr>
              <a:t>2.7 million military personnel have been deployed since the War in Afghanistan began in late 2001.</a:t>
            </a:r>
          </a:p>
          <a:p>
            <a:pPr eaLnBrk="1" hangingPunct="1">
              <a:lnSpc>
                <a:spcPct val="90000"/>
              </a:lnSpc>
              <a:spcBef>
                <a:spcPts val="1000"/>
              </a:spcBef>
              <a:buClr>
                <a:srgbClr val="0194D3"/>
              </a:buClr>
              <a:buSzTx/>
              <a:buFont typeface="Arial" panose="020B0604020202020204" pitchFamily="34" charset="0"/>
              <a:buChar char="•"/>
            </a:pPr>
            <a:r>
              <a:rPr lang="en-US" altLang="en-US" sz="2400" dirty="0">
                <a:latin typeface="Calibri" panose="020F0502020204030204" pitchFamily="34" charset="0"/>
              </a:rPr>
              <a:t>89 % are men, 11% are women</a:t>
            </a:r>
          </a:p>
          <a:p>
            <a:pPr eaLnBrk="1" hangingPunct="1">
              <a:lnSpc>
                <a:spcPct val="90000"/>
              </a:lnSpc>
              <a:spcBef>
                <a:spcPts val="1000"/>
              </a:spcBef>
              <a:buClr>
                <a:srgbClr val="0194D3"/>
              </a:buClr>
              <a:buSzTx/>
              <a:buFont typeface="Arial" panose="020B0604020202020204" pitchFamily="34" charset="0"/>
              <a:buChar char="•"/>
            </a:pPr>
            <a:r>
              <a:rPr lang="en-US" altLang="en-US" sz="2400" dirty="0">
                <a:latin typeface="Calibri" panose="020F0502020204030204" pitchFamily="34" charset="0"/>
              </a:rPr>
              <a:t>43% screened positive for PTSD, MDD, or Alcohol Use Disorder</a:t>
            </a:r>
          </a:p>
          <a:p>
            <a:pPr eaLnBrk="1" hangingPunct="1">
              <a:lnSpc>
                <a:spcPct val="90000"/>
              </a:lnSpc>
              <a:spcBef>
                <a:spcPts val="1000"/>
              </a:spcBef>
              <a:buClr>
                <a:srgbClr val="0194D3"/>
              </a:buClr>
              <a:buSzTx/>
              <a:buFont typeface="Arial" panose="020B0604020202020204" pitchFamily="34" charset="0"/>
              <a:buChar char="•"/>
            </a:pPr>
            <a:r>
              <a:rPr lang="en-US" altLang="en-US" sz="2400" dirty="0">
                <a:latin typeface="Calibri" panose="020F0502020204030204" pitchFamily="34" charset="0"/>
              </a:rPr>
              <a:t>2000 - 2017: &gt; 379,000 suffer from some form of closed-head injury </a:t>
            </a:r>
          </a:p>
          <a:p>
            <a:endParaRPr lang="en-US" dirty="0"/>
          </a:p>
        </p:txBody>
      </p:sp>
      <p:sp>
        <p:nvSpPr>
          <p:cNvPr id="4" name="Slide Number Placeholder 3">
            <a:extLst>
              <a:ext uri="{FF2B5EF4-FFF2-40B4-BE49-F238E27FC236}">
                <a16:creationId xmlns:a16="http://schemas.microsoft.com/office/drawing/2014/main" id="{C80B7FAB-2BB4-4071-BBB6-4D2D428D980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49521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DD3B-13F0-4837-9D7F-1284E7E4A329}"/>
              </a:ext>
            </a:extLst>
          </p:cNvPr>
          <p:cNvSpPr>
            <a:spLocks noGrp="1"/>
          </p:cNvSpPr>
          <p:nvPr>
            <p:ph type="title"/>
          </p:nvPr>
        </p:nvSpPr>
        <p:spPr/>
        <p:txBody>
          <a:bodyPr/>
          <a:lstStyle/>
          <a:p>
            <a:r>
              <a:rPr lang="en-US" dirty="0"/>
              <a:t>Readjustment</a:t>
            </a:r>
          </a:p>
        </p:txBody>
      </p:sp>
      <p:sp>
        <p:nvSpPr>
          <p:cNvPr id="4" name="Slide Number Placeholder 3">
            <a:extLst>
              <a:ext uri="{FF2B5EF4-FFF2-40B4-BE49-F238E27FC236}">
                <a16:creationId xmlns:a16="http://schemas.microsoft.com/office/drawing/2014/main" id="{D6B3C3FB-BD17-4948-ADF1-87A594FB4923}"/>
              </a:ext>
            </a:extLst>
          </p:cNvPr>
          <p:cNvSpPr>
            <a:spLocks noGrp="1"/>
          </p:cNvSpPr>
          <p:nvPr>
            <p:ph type="sldNum" sz="quarter" idx="12"/>
          </p:nvPr>
        </p:nvSpPr>
        <p:spPr/>
        <p:txBody>
          <a:bodyPr/>
          <a:lstStyle/>
          <a:p>
            <a:endParaRPr lang="en-US" dirty="0"/>
          </a:p>
        </p:txBody>
      </p:sp>
      <p:sp>
        <p:nvSpPr>
          <p:cNvPr id="6" name="TextBox 5">
            <a:extLst>
              <a:ext uri="{FF2B5EF4-FFF2-40B4-BE49-F238E27FC236}">
                <a16:creationId xmlns:a16="http://schemas.microsoft.com/office/drawing/2014/main" id="{7A9EE79D-83F0-4890-B873-DA0A1E790DBD}"/>
              </a:ext>
            </a:extLst>
          </p:cNvPr>
          <p:cNvSpPr txBox="1"/>
          <p:nvPr/>
        </p:nvSpPr>
        <p:spPr>
          <a:xfrm>
            <a:off x="-600075" y="2082284"/>
            <a:ext cx="6096000" cy="400110"/>
          </a:xfrm>
          <a:prstGeom prst="rect">
            <a:avLst/>
          </a:prstGeom>
          <a:noFill/>
        </p:spPr>
        <p:txBody>
          <a:bodyPr wrap="square">
            <a:spAutoFit/>
          </a:bodyPr>
          <a:lstStyle/>
          <a:p>
            <a:pPr algn="ctr">
              <a:defRPr/>
            </a:pPr>
            <a:r>
              <a:rPr lang="en-US" sz="2000" b="1" dirty="0"/>
              <a:t>Combat Zone</a:t>
            </a:r>
          </a:p>
        </p:txBody>
      </p:sp>
      <p:sp>
        <p:nvSpPr>
          <p:cNvPr id="8" name="TextBox 7">
            <a:extLst>
              <a:ext uri="{FF2B5EF4-FFF2-40B4-BE49-F238E27FC236}">
                <a16:creationId xmlns:a16="http://schemas.microsoft.com/office/drawing/2014/main" id="{22672185-6427-41D8-8215-587CEC023B74}"/>
              </a:ext>
            </a:extLst>
          </p:cNvPr>
          <p:cNvSpPr txBox="1"/>
          <p:nvPr/>
        </p:nvSpPr>
        <p:spPr>
          <a:xfrm>
            <a:off x="5064919" y="2082284"/>
            <a:ext cx="6396036" cy="400110"/>
          </a:xfrm>
          <a:prstGeom prst="rect">
            <a:avLst/>
          </a:prstGeom>
          <a:noFill/>
        </p:spPr>
        <p:txBody>
          <a:bodyPr wrap="square">
            <a:spAutoFit/>
          </a:bodyPr>
          <a:lstStyle/>
          <a:p>
            <a:pPr algn="ctr">
              <a:defRPr/>
            </a:pPr>
            <a:r>
              <a:rPr lang="en-US" sz="2000" b="1" dirty="0"/>
              <a:t>Home</a:t>
            </a:r>
          </a:p>
        </p:txBody>
      </p:sp>
      <p:pic>
        <p:nvPicPr>
          <p:cNvPr id="9" name="Content Placeholder 9">
            <a:extLst>
              <a:ext uri="{FF2B5EF4-FFF2-40B4-BE49-F238E27FC236}">
                <a16:creationId xmlns:a16="http://schemas.microsoft.com/office/drawing/2014/main" id="{7C848C71-8F44-4385-ADEB-C36646069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09713" y="2827027"/>
            <a:ext cx="2767012" cy="2821297"/>
          </a:xfrm>
          <a:prstGeom prst="rect">
            <a:avLst/>
          </a:prstGeom>
        </p:spPr>
      </p:pic>
      <p:pic>
        <p:nvPicPr>
          <p:cNvPr id="10" name="Content Placeholder 10">
            <a:extLst>
              <a:ext uri="{FF2B5EF4-FFF2-40B4-BE49-F238E27FC236}">
                <a16:creationId xmlns:a16="http://schemas.microsoft.com/office/drawing/2014/main" id="{496B9509-6845-43D0-A278-8E2E64D7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143750" y="2827027"/>
            <a:ext cx="2667000" cy="2746479"/>
          </a:xfrm>
          <a:prstGeom prst="rect">
            <a:avLst/>
          </a:prstGeom>
        </p:spPr>
      </p:pic>
    </p:spTree>
    <p:extLst>
      <p:ext uri="{BB962C8B-B14F-4D97-AF65-F5344CB8AC3E}">
        <p14:creationId xmlns:p14="http://schemas.microsoft.com/office/powerpoint/2010/main" val="402349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A736B-4B64-45FF-AC95-7686513D11F7}"/>
              </a:ext>
            </a:extLst>
          </p:cNvPr>
          <p:cNvSpPr>
            <a:spLocks noGrp="1"/>
          </p:cNvSpPr>
          <p:nvPr>
            <p:ph type="title"/>
          </p:nvPr>
        </p:nvSpPr>
        <p:spPr/>
        <p:txBody>
          <a:bodyPr/>
          <a:lstStyle/>
          <a:p>
            <a:r>
              <a:rPr lang="en-US" dirty="0"/>
              <a:t>Military vs. Civilian life</a:t>
            </a:r>
          </a:p>
        </p:txBody>
      </p:sp>
      <p:sp>
        <p:nvSpPr>
          <p:cNvPr id="3" name="Content Placeholder 2">
            <a:extLst>
              <a:ext uri="{FF2B5EF4-FFF2-40B4-BE49-F238E27FC236}">
                <a16:creationId xmlns:a16="http://schemas.microsoft.com/office/drawing/2014/main" id="{869DAEE2-722A-4F8A-BF9D-06E3B179884C}"/>
              </a:ext>
            </a:extLst>
          </p:cNvPr>
          <p:cNvSpPr>
            <a:spLocks noGrp="1"/>
          </p:cNvSpPr>
          <p:nvPr>
            <p:ph idx="1"/>
          </p:nvPr>
        </p:nvSpPr>
        <p:spPr/>
        <p:txBody>
          <a:bodyPr/>
          <a:lstStyle/>
          <a:p>
            <a:r>
              <a:rPr lang="en-US" sz="2400" dirty="0"/>
              <a:t>Predictability vs. variation</a:t>
            </a:r>
          </a:p>
          <a:p>
            <a:r>
              <a:rPr lang="en-US" sz="2400" dirty="0"/>
              <a:t>Following orders vs. making decisions</a:t>
            </a:r>
          </a:p>
          <a:p>
            <a:r>
              <a:rPr lang="en-US" sz="2400" dirty="0"/>
              <a:t>Expectations of unit vs. expectations of family</a:t>
            </a:r>
          </a:p>
          <a:p>
            <a:r>
              <a:rPr lang="en-US" sz="2400" dirty="0"/>
              <a:t>Mission orientation vs. every person for themselves</a:t>
            </a:r>
          </a:p>
          <a:p>
            <a:r>
              <a:rPr lang="en-US" sz="2400" dirty="0"/>
              <a:t>Shared experience/camaraderie vs. no one understands</a:t>
            </a:r>
          </a:p>
          <a:p>
            <a:endParaRPr lang="en-US" dirty="0"/>
          </a:p>
        </p:txBody>
      </p:sp>
      <p:sp>
        <p:nvSpPr>
          <p:cNvPr id="4" name="Slide Number Placeholder 3">
            <a:extLst>
              <a:ext uri="{FF2B5EF4-FFF2-40B4-BE49-F238E27FC236}">
                <a16:creationId xmlns:a16="http://schemas.microsoft.com/office/drawing/2014/main" id="{A124FD0B-7063-4029-887E-0FB266E71745}"/>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24304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1BE5-71AB-47B2-9A7F-31880F1616DF}"/>
              </a:ext>
            </a:extLst>
          </p:cNvPr>
          <p:cNvSpPr>
            <a:spLocks noGrp="1"/>
          </p:cNvSpPr>
          <p:nvPr>
            <p:ph type="title"/>
          </p:nvPr>
        </p:nvSpPr>
        <p:spPr/>
        <p:txBody>
          <a:bodyPr/>
          <a:lstStyle/>
          <a:p>
            <a:r>
              <a:rPr lang="en-US" dirty="0"/>
              <a:t>First Responder Training</a:t>
            </a:r>
          </a:p>
        </p:txBody>
      </p:sp>
      <p:sp>
        <p:nvSpPr>
          <p:cNvPr id="4" name="Slide Number Placeholder 3">
            <a:extLst>
              <a:ext uri="{FF2B5EF4-FFF2-40B4-BE49-F238E27FC236}">
                <a16:creationId xmlns:a16="http://schemas.microsoft.com/office/drawing/2014/main" id="{4315FB78-126E-4519-9494-35B4C928B0B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467F"/>
              </a:solidFill>
              <a:effectLst/>
              <a:uLnTx/>
              <a:uFillTx/>
              <a:latin typeface="Calibri" panose="020F0502020204030204"/>
              <a:ea typeface="+mn-ea"/>
              <a:cs typeface="+mn-cs"/>
            </a:endParaRPr>
          </a:p>
        </p:txBody>
      </p:sp>
      <p:pic>
        <p:nvPicPr>
          <p:cNvPr id="8" name="Picture 5">
            <a:extLst>
              <a:ext uri="{FF2B5EF4-FFF2-40B4-BE49-F238E27FC236}">
                <a16:creationId xmlns:a16="http://schemas.microsoft.com/office/drawing/2014/main" id="{BA2B5C94-ADD2-494F-9929-2097FB6C6B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7903" y="1839913"/>
            <a:ext cx="4914900"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19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738D-6CCC-4FA9-A7DB-92FB3632BDC3}"/>
              </a:ext>
            </a:extLst>
          </p:cNvPr>
          <p:cNvSpPr>
            <a:spLocks noGrp="1"/>
          </p:cNvSpPr>
          <p:nvPr>
            <p:ph type="title"/>
          </p:nvPr>
        </p:nvSpPr>
        <p:spPr/>
        <p:txBody>
          <a:bodyPr/>
          <a:lstStyle/>
          <a:p>
            <a:r>
              <a:rPr lang="en-US" dirty="0"/>
              <a:t>Adjustment</a:t>
            </a:r>
          </a:p>
        </p:txBody>
      </p:sp>
      <p:sp>
        <p:nvSpPr>
          <p:cNvPr id="3" name="Content Placeholder 2">
            <a:extLst>
              <a:ext uri="{FF2B5EF4-FFF2-40B4-BE49-F238E27FC236}">
                <a16:creationId xmlns:a16="http://schemas.microsoft.com/office/drawing/2014/main" id="{4F20FFCB-D164-4896-B568-27DBCCA6DD91}"/>
              </a:ext>
            </a:extLst>
          </p:cNvPr>
          <p:cNvSpPr>
            <a:spLocks noGrp="1"/>
          </p:cNvSpPr>
          <p:nvPr>
            <p:ph idx="1"/>
          </p:nvPr>
        </p:nvSpPr>
        <p:spPr/>
        <p:txBody>
          <a:bodyPr/>
          <a:lstStyle/>
          <a:p>
            <a:r>
              <a:rPr lang="en-US" sz="2400" dirty="0"/>
              <a:t>The stresses and effects of combat on behavioral health are fairly well documented.  PTSD, Traumatic Brain Injury, and general readjustment issues sometimes manifest themselves in Veterans as crisis encounters with law enforcement or first responders.</a:t>
            </a:r>
          </a:p>
          <a:p>
            <a:endParaRPr lang="en-US" sz="2400" dirty="0"/>
          </a:p>
          <a:p>
            <a:r>
              <a:rPr lang="en-US" sz="2400" dirty="0"/>
              <a:t>The community’s response to this crisis can have a major impact on the Veteran, the Veteran’s family, and the community itself.</a:t>
            </a:r>
          </a:p>
          <a:p>
            <a:endParaRPr lang="en-US" dirty="0"/>
          </a:p>
        </p:txBody>
      </p:sp>
      <p:sp>
        <p:nvSpPr>
          <p:cNvPr id="4" name="Slide Number Placeholder 3">
            <a:extLst>
              <a:ext uri="{FF2B5EF4-FFF2-40B4-BE49-F238E27FC236}">
                <a16:creationId xmlns:a16="http://schemas.microsoft.com/office/drawing/2014/main" id="{7E827FD5-E627-40AD-BA50-393346D4F75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26340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205-B587-4C30-88D2-E2DFFC2AFB0F}"/>
              </a:ext>
            </a:extLst>
          </p:cNvPr>
          <p:cNvSpPr>
            <a:spLocks noGrp="1"/>
          </p:cNvSpPr>
          <p:nvPr>
            <p:ph type="title"/>
          </p:nvPr>
        </p:nvSpPr>
        <p:spPr/>
        <p:txBody>
          <a:bodyPr/>
          <a:lstStyle/>
          <a:p>
            <a:r>
              <a:rPr lang="en-US" dirty="0"/>
              <a:t>PTSD-Clinical Criteria</a:t>
            </a:r>
          </a:p>
        </p:txBody>
      </p:sp>
      <p:sp>
        <p:nvSpPr>
          <p:cNvPr id="3" name="Content Placeholder 2">
            <a:extLst>
              <a:ext uri="{FF2B5EF4-FFF2-40B4-BE49-F238E27FC236}">
                <a16:creationId xmlns:a16="http://schemas.microsoft.com/office/drawing/2014/main" id="{620042AC-E69B-4EB7-B578-C47AB592DCF2}"/>
              </a:ext>
            </a:extLst>
          </p:cNvPr>
          <p:cNvSpPr>
            <a:spLocks noGrp="1"/>
          </p:cNvSpPr>
          <p:nvPr>
            <p:ph idx="1"/>
          </p:nvPr>
        </p:nvSpPr>
        <p:spPr/>
        <p:txBody>
          <a:bodyPr/>
          <a:lstStyle/>
          <a:p>
            <a:r>
              <a:rPr lang="en-US" sz="2400" dirty="0"/>
              <a:t>Trauma-experiencing or witnessing life threatening event</a:t>
            </a:r>
          </a:p>
          <a:p>
            <a:endParaRPr lang="en-US" sz="2400" dirty="0"/>
          </a:p>
          <a:p>
            <a:r>
              <a:rPr lang="en-US" sz="2400" dirty="0"/>
              <a:t>Symptoms lasting more than a few months and interfering in life: </a:t>
            </a:r>
          </a:p>
          <a:p>
            <a:pPr marL="0" indent="0">
              <a:buNone/>
            </a:pPr>
            <a:r>
              <a:rPr lang="en-US" sz="2400" dirty="0"/>
              <a:t>	-Re-experiencing</a:t>
            </a:r>
          </a:p>
          <a:p>
            <a:pPr marL="0" indent="0">
              <a:buNone/>
            </a:pPr>
            <a:r>
              <a:rPr lang="en-US" sz="2400" dirty="0"/>
              <a:t>	-Avoidance</a:t>
            </a:r>
          </a:p>
          <a:p>
            <a:pPr marL="0" indent="0">
              <a:buNone/>
            </a:pPr>
            <a:r>
              <a:rPr lang="en-US" sz="2400" dirty="0"/>
              <a:t>	-Hypervigilance</a:t>
            </a:r>
          </a:p>
          <a:p>
            <a:pPr marL="0" indent="0">
              <a:buNone/>
            </a:pPr>
            <a:r>
              <a:rPr lang="en-US" sz="2400" dirty="0"/>
              <a:t>	-Disconnection</a:t>
            </a:r>
          </a:p>
          <a:p>
            <a:endParaRPr lang="en-US" dirty="0"/>
          </a:p>
        </p:txBody>
      </p:sp>
      <p:sp>
        <p:nvSpPr>
          <p:cNvPr id="4" name="Slide Number Placeholder 3">
            <a:extLst>
              <a:ext uri="{FF2B5EF4-FFF2-40B4-BE49-F238E27FC236}">
                <a16:creationId xmlns:a16="http://schemas.microsoft.com/office/drawing/2014/main" id="{1D41E542-98A7-4247-8533-D15590CF2E2A}"/>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30174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7FB6-D205-4C66-B352-20B3F6FCF6D5}"/>
              </a:ext>
            </a:extLst>
          </p:cNvPr>
          <p:cNvSpPr>
            <a:spLocks noGrp="1"/>
          </p:cNvSpPr>
          <p:nvPr>
            <p:ph type="title"/>
          </p:nvPr>
        </p:nvSpPr>
        <p:spPr/>
        <p:txBody>
          <a:bodyPr/>
          <a:lstStyle/>
          <a:p>
            <a:r>
              <a:rPr lang="en-US" dirty="0"/>
              <a:t>Symptoms of PTSD</a:t>
            </a:r>
          </a:p>
        </p:txBody>
      </p:sp>
      <p:sp>
        <p:nvSpPr>
          <p:cNvPr id="4" name="Slide Number Placeholder 3">
            <a:extLst>
              <a:ext uri="{FF2B5EF4-FFF2-40B4-BE49-F238E27FC236}">
                <a16:creationId xmlns:a16="http://schemas.microsoft.com/office/drawing/2014/main" id="{EA8F2325-E75F-45F1-AFFF-B7517E55A750}"/>
              </a:ext>
            </a:extLst>
          </p:cNvPr>
          <p:cNvSpPr>
            <a:spLocks noGrp="1"/>
          </p:cNvSpPr>
          <p:nvPr>
            <p:ph type="sldNum" sz="quarter" idx="12"/>
          </p:nvPr>
        </p:nvSpPr>
        <p:spPr/>
        <p:txBody>
          <a:bodyPr/>
          <a:lstStyle/>
          <a:p>
            <a:endParaRPr lang="en-US" dirty="0"/>
          </a:p>
        </p:txBody>
      </p:sp>
      <p:sp>
        <p:nvSpPr>
          <p:cNvPr id="8" name="TextBox 7">
            <a:extLst>
              <a:ext uri="{FF2B5EF4-FFF2-40B4-BE49-F238E27FC236}">
                <a16:creationId xmlns:a16="http://schemas.microsoft.com/office/drawing/2014/main" id="{195859F4-38CE-45A1-8157-0103E0972170}"/>
              </a:ext>
            </a:extLst>
          </p:cNvPr>
          <p:cNvSpPr txBox="1"/>
          <p:nvPr/>
        </p:nvSpPr>
        <p:spPr>
          <a:xfrm>
            <a:off x="838200" y="2109654"/>
            <a:ext cx="5800725" cy="2554545"/>
          </a:xfrm>
          <a:prstGeom prst="rect">
            <a:avLst/>
          </a:prstGeom>
          <a:noFill/>
        </p:spPr>
        <p:txBody>
          <a:bodyPr wrap="square">
            <a:spAutoFit/>
          </a:bodyPr>
          <a:lstStyle/>
          <a:p>
            <a:pPr>
              <a:defRPr/>
            </a:pPr>
            <a:r>
              <a:rPr lang="en-US" sz="2000" b="1" dirty="0"/>
              <a:t>Re-experiencing the event</a:t>
            </a:r>
          </a:p>
          <a:p>
            <a:pPr lvl="1">
              <a:defRPr/>
            </a:pPr>
            <a:r>
              <a:rPr lang="en-US" sz="2000" dirty="0"/>
              <a:t>-nightmares </a:t>
            </a:r>
          </a:p>
          <a:p>
            <a:pPr lvl="1">
              <a:defRPr/>
            </a:pPr>
            <a:r>
              <a:rPr lang="en-US" sz="2000" dirty="0"/>
              <a:t>-flashbacks</a:t>
            </a:r>
          </a:p>
          <a:p>
            <a:pPr>
              <a:defRPr/>
            </a:pPr>
            <a:r>
              <a:rPr lang="en-US" sz="2000" b="1" dirty="0"/>
              <a:t>Avoidance</a:t>
            </a:r>
          </a:p>
          <a:p>
            <a:pPr lvl="1">
              <a:defRPr/>
            </a:pPr>
            <a:r>
              <a:rPr lang="en-US" sz="2000" dirty="0"/>
              <a:t>-crowds </a:t>
            </a:r>
          </a:p>
          <a:p>
            <a:pPr lvl="1">
              <a:defRPr/>
            </a:pPr>
            <a:r>
              <a:rPr lang="en-US" sz="2000" dirty="0"/>
              <a:t>-people, places, things that remind you of the event</a:t>
            </a:r>
          </a:p>
          <a:p>
            <a:pPr lvl="1">
              <a:defRPr/>
            </a:pPr>
            <a:r>
              <a:rPr lang="en-US" sz="2000" dirty="0"/>
              <a:t>-thinking about or talking about event</a:t>
            </a:r>
          </a:p>
        </p:txBody>
      </p:sp>
      <p:sp>
        <p:nvSpPr>
          <p:cNvPr id="10" name="TextBox 9">
            <a:extLst>
              <a:ext uri="{FF2B5EF4-FFF2-40B4-BE49-F238E27FC236}">
                <a16:creationId xmlns:a16="http://schemas.microsoft.com/office/drawing/2014/main" id="{8C7A2CD5-E90B-4502-97ED-DBEAD6BD68DB}"/>
              </a:ext>
            </a:extLst>
          </p:cNvPr>
          <p:cNvSpPr txBox="1"/>
          <p:nvPr/>
        </p:nvSpPr>
        <p:spPr>
          <a:xfrm>
            <a:off x="6353175" y="2032400"/>
            <a:ext cx="6096000" cy="3477875"/>
          </a:xfrm>
          <a:prstGeom prst="rect">
            <a:avLst/>
          </a:prstGeom>
          <a:noFill/>
        </p:spPr>
        <p:txBody>
          <a:bodyPr wrap="square">
            <a:spAutoFit/>
          </a:bodyPr>
          <a:lstStyle/>
          <a:p>
            <a:pPr>
              <a:defRPr/>
            </a:pPr>
            <a:r>
              <a:rPr lang="en-US" sz="2000" b="1" dirty="0"/>
              <a:t>Negative changes in beliefs and feelings</a:t>
            </a:r>
          </a:p>
          <a:p>
            <a:pPr lvl="1">
              <a:defRPr/>
            </a:pPr>
            <a:r>
              <a:rPr lang="en-US" sz="2000" dirty="0"/>
              <a:t>-difficulty connecting with others</a:t>
            </a:r>
          </a:p>
          <a:p>
            <a:pPr lvl="1">
              <a:defRPr/>
            </a:pPr>
            <a:r>
              <a:rPr lang="en-US" sz="2000" dirty="0"/>
              <a:t>-loss of interest in enjoyable activities</a:t>
            </a:r>
          </a:p>
          <a:p>
            <a:pPr lvl="1">
              <a:defRPr/>
            </a:pPr>
            <a:r>
              <a:rPr lang="en-US" sz="2000" dirty="0"/>
              <a:t>-difficulty recalling important parts of the traumatic event</a:t>
            </a:r>
          </a:p>
          <a:p>
            <a:pPr lvl="1">
              <a:defRPr/>
            </a:pPr>
            <a:r>
              <a:rPr lang="en-US" sz="2000" dirty="0"/>
              <a:t>-feelings of impending doom</a:t>
            </a:r>
          </a:p>
          <a:p>
            <a:pPr>
              <a:defRPr/>
            </a:pPr>
            <a:r>
              <a:rPr lang="en-US" sz="2000" b="1" dirty="0"/>
              <a:t>Hyperarousal</a:t>
            </a:r>
          </a:p>
          <a:p>
            <a:pPr lvl="1">
              <a:defRPr/>
            </a:pPr>
            <a:r>
              <a:rPr lang="en-US" sz="2000" dirty="0"/>
              <a:t>-sleep challenges</a:t>
            </a:r>
          </a:p>
          <a:p>
            <a:pPr lvl="1">
              <a:defRPr/>
            </a:pPr>
            <a:r>
              <a:rPr lang="en-US" sz="2000" dirty="0"/>
              <a:t>-trouble concentrating</a:t>
            </a:r>
          </a:p>
          <a:p>
            <a:pPr lvl="1">
              <a:defRPr/>
            </a:pPr>
            <a:r>
              <a:rPr lang="en-US" sz="2000" dirty="0"/>
              <a:t>-easily startled</a:t>
            </a:r>
          </a:p>
          <a:p>
            <a:pPr lvl="1">
              <a:defRPr/>
            </a:pPr>
            <a:r>
              <a:rPr lang="en-US" sz="2000" dirty="0"/>
              <a:t>-hypervigilance/over interpret things as threats</a:t>
            </a:r>
          </a:p>
        </p:txBody>
      </p:sp>
    </p:spTree>
    <p:extLst>
      <p:ext uri="{BB962C8B-B14F-4D97-AF65-F5344CB8AC3E}">
        <p14:creationId xmlns:p14="http://schemas.microsoft.com/office/powerpoint/2010/main" val="629722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2D87-FA05-4FDE-8962-08235E08BC8F}"/>
              </a:ext>
            </a:extLst>
          </p:cNvPr>
          <p:cNvSpPr>
            <a:spLocks noGrp="1"/>
          </p:cNvSpPr>
          <p:nvPr>
            <p:ph type="title"/>
          </p:nvPr>
        </p:nvSpPr>
        <p:spPr/>
        <p:txBody>
          <a:bodyPr/>
          <a:lstStyle/>
          <a:p>
            <a:r>
              <a:rPr lang="en-US" dirty="0"/>
              <a:t>PTSD Veteran Stats</a:t>
            </a:r>
          </a:p>
        </p:txBody>
      </p:sp>
      <p:sp>
        <p:nvSpPr>
          <p:cNvPr id="3" name="Content Placeholder 2">
            <a:extLst>
              <a:ext uri="{FF2B5EF4-FFF2-40B4-BE49-F238E27FC236}">
                <a16:creationId xmlns:a16="http://schemas.microsoft.com/office/drawing/2014/main" id="{C5AD975F-213A-480B-A6A4-6AF9496788D6}"/>
              </a:ext>
            </a:extLst>
          </p:cNvPr>
          <p:cNvSpPr>
            <a:spLocks noGrp="1"/>
          </p:cNvSpPr>
          <p:nvPr>
            <p:ph idx="1"/>
          </p:nvPr>
        </p:nvSpPr>
        <p:spPr/>
        <p:txBody>
          <a:bodyPr/>
          <a:lstStyle/>
          <a:p>
            <a:pPr>
              <a:defRPr/>
            </a:pPr>
            <a:r>
              <a:rPr lang="en-US" sz="2400" b="1" dirty="0"/>
              <a:t>Operations Iraqi Freedom (OIF) and Enduring Freedom (OEF)</a:t>
            </a:r>
            <a:r>
              <a:rPr lang="en-US" sz="2400" dirty="0"/>
              <a:t>: 11-20% who served in OIF or OEF have PTSD in a given year. </a:t>
            </a:r>
          </a:p>
          <a:p>
            <a:pPr>
              <a:defRPr/>
            </a:pPr>
            <a:r>
              <a:rPr lang="en-US" sz="2400" b="1" dirty="0"/>
              <a:t>Gulf War (Desert Storm)</a:t>
            </a:r>
            <a:r>
              <a:rPr lang="en-US" sz="2400" dirty="0"/>
              <a:t>: 12% have PTSD in a given year. </a:t>
            </a:r>
          </a:p>
          <a:p>
            <a:pPr>
              <a:defRPr/>
            </a:pPr>
            <a:r>
              <a:rPr lang="en-US" sz="2400" b="1" dirty="0"/>
              <a:t>Vietnam War</a:t>
            </a:r>
            <a:r>
              <a:rPr lang="en-US" sz="2400" dirty="0"/>
              <a:t>: 15% (late 1980s study, estimated more likely to be 30%)</a:t>
            </a:r>
          </a:p>
          <a:p>
            <a:endParaRPr lang="en-US" dirty="0"/>
          </a:p>
        </p:txBody>
      </p:sp>
      <p:sp>
        <p:nvSpPr>
          <p:cNvPr id="4" name="Slide Number Placeholder 3">
            <a:extLst>
              <a:ext uri="{FF2B5EF4-FFF2-40B4-BE49-F238E27FC236}">
                <a16:creationId xmlns:a16="http://schemas.microsoft.com/office/drawing/2014/main" id="{160144D3-A71E-4810-8899-36A57D7A4B17}"/>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68117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hlinkClick r:id="rId3"/>
            <a:extLst>
              <a:ext uri="{FF2B5EF4-FFF2-40B4-BE49-F238E27FC236}">
                <a16:creationId xmlns:a16="http://schemas.microsoft.com/office/drawing/2014/main" id="{1EBB6258-6FCC-8BBB-F811-82748615B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725" y="1905000"/>
            <a:ext cx="640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a:extLst>
              <a:ext uri="{FF2B5EF4-FFF2-40B4-BE49-F238E27FC236}">
                <a16:creationId xmlns:a16="http://schemas.microsoft.com/office/drawing/2014/main" id="{C0873D2B-97AE-0008-E5D9-4F87D8D81793}"/>
              </a:ext>
            </a:extLst>
          </p:cNvPr>
          <p:cNvSpPr>
            <a:spLocks noChangeArrowheads="1"/>
          </p:cNvSpPr>
          <p:nvPr/>
        </p:nvSpPr>
        <p:spPr bwMode="auto">
          <a:xfrm>
            <a:off x="2717800" y="762000"/>
            <a:ext cx="673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1800" u="sng">
                <a:latin typeface="Arial" panose="020B0604020202020204" pitchFamily="34" charset="0"/>
                <a:hlinkClick r:id="rId5"/>
              </a:rPr>
              <a:t>Sounds of Trauma by David Lynch Foundation</a:t>
            </a:r>
          </a:p>
          <a:p>
            <a:pPr eaLnBrk="1" hangingPunct="1">
              <a:spcBef>
                <a:spcPct val="0"/>
              </a:spcBef>
              <a:buClrTx/>
              <a:buSzTx/>
              <a:buFontTx/>
              <a:buNone/>
            </a:pPr>
            <a:endParaRPr lang="en-US" altLang="en-US" sz="1800">
              <a:latin typeface="Arial" panose="020B0604020202020204" pitchFamily="34" charset="0"/>
              <a:hlinkClick r:id="" action="ppaction://noaction"/>
            </a:endParaRPr>
          </a:p>
          <a:p>
            <a:pPr eaLnBrk="1" hangingPunct="1">
              <a:spcBef>
                <a:spcPct val="0"/>
              </a:spcBef>
              <a:buClrTx/>
              <a:buSzTx/>
              <a:buFontTx/>
              <a:buNone/>
            </a:pPr>
            <a:r>
              <a:rPr lang="en-US" altLang="en-US" sz="1800">
                <a:latin typeface="Arial" panose="020B0604020202020204" pitchFamily="34" charset="0"/>
                <a:hlinkClick r:id="" action="ppaction://noaction"/>
              </a:rPr>
              <a:t>https://www.youtube.com/watch?v=bgpRw92d1MA</a:t>
            </a:r>
            <a:endParaRPr lang="en-US" altLang="en-US" sz="1800">
              <a:latin typeface="Arial" panose="020B0604020202020204" pitchFamily="34" charset="0"/>
            </a:endParaRPr>
          </a:p>
          <a:p>
            <a:pPr eaLnBrk="1" hangingPunct="1">
              <a:spcBef>
                <a:spcPct val="0"/>
              </a:spcBef>
              <a:buClrTx/>
              <a:buSzTx/>
              <a:buFontTx/>
              <a:buNone/>
            </a:pPr>
            <a:endParaRPr lang="en-US" altLang="en-US" sz="1800">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463C-54FF-5FD5-71DF-64C3A192A5EA}"/>
              </a:ext>
            </a:extLst>
          </p:cNvPr>
          <p:cNvSpPr>
            <a:spLocks noGrp="1"/>
          </p:cNvSpPr>
          <p:nvPr>
            <p:ph type="title"/>
          </p:nvPr>
        </p:nvSpPr>
        <p:spPr/>
        <p:txBody>
          <a:bodyPr/>
          <a:lstStyle/>
          <a:p>
            <a:pPr eaLnBrk="1" hangingPunct="1">
              <a:defRPr/>
            </a:pPr>
            <a:r>
              <a:rPr lang="en-US" dirty="0"/>
              <a:t>Difficulties with diagnoses and/or treatment</a:t>
            </a:r>
          </a:p>
        </p:txBody>
      </p:sp>
      <p:graphicFrame>
        <p:nvGraphicFramePr>
          <p:cNvPr id="6" name="Content Placeholder 5">
            <a:extLst>
              <a:ext uri="{FF2B5EF4-FFF2-40B4-BE49-F238E27FC236}">
                <a16:creationId xmlns:a16="http://schemas.microsoft.com/office/drawing/2014/main" id="{EBE9128F-8B67-B4E9-F82F-E1C6CCD0F78F}"/>
              </a:ext>
            </a:extLst>
          </p:cNvPr>
          <p:cNvGraphicFramePr>
            <a:graphicFrameLocks noGrp="1"/>
          </p:cNvGraphicFramePr>
          <p:nvPr>
            <p:ph idx="1"/>
          </p:nvPr>
        </p:nvGraphicFramePr>
        <p:xfrm>
          <a:off x="1981200" y="1600201"/>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6278F-952A-8D7E-065E-840717CFD75F}"/>
              </a:ext>
            </a:extLst>
          </p:cNvPr>
          <p:cNvSpPr>
            <a:spLocks noGrp="1"/>
          </p:cNvSpPr>
          <p:nvPr>
            <p:ph type="title" idx="4294967295"/>
          </p:nvPr>
        </p:nvSpPr>
        <p:spPr/>
        <p:txBody>
          <a:bodyPr/>
          <a:lstStyle/>
          <a:p>
            <a:pPr eaLnBrk="1" hangingPunct="1">
              <a:defRPr/>
            </a:pPr>
            <a:r>
              <a:rPr lang="en-US"/>
              <a:t>Further contributing factors</a:t>
            </a:r>
          </a:p>
        </p:txBody>
      </p:sp>
      <p:graphicFrame>
        <p:nvGraphicFramePr>
          <p:cNvPr id="6" name="Content Placeholder 5">
            <a:extLst>
              <a:ext uri="{FF2B5EF4-FFF2-40B4-BE49-F238E27FC236}">
                <a16:creationId xmlns:a16="http://schemas.microsoft.com/office/drawing/2014/main" id="{799977BA-1748-93B3-6B0D-AD3E72E873AB}"/>
              </a:ext>
            </a:extLst>
          </p:cNvPr>
          <p:cNvGraphicFramePr>
            <a:graphicFrameLocks noGrp="1"/>
          </p:cNvGraphicFramePr>
          <p:nvPr>
            <p:ph idx="4294967295"/>
          </p:nvPr>
        </p:nvGraphicFramePr>
        <p:xfrm>
          <a:off x="1981200" y="1600201"/>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4516" name="Oval 4">
            <a:extLst>
              <a:ext uri="{FF2B5EF4-FFF2-40B4-BE49-F238E27FC236}">
                <a16:creationId xmlns:a16="http://schemas.microsoft.com/office/drawing/2014/main" id="{0EB9E0E2-9D9C-E070-49D6-74CF4EE6AF21}"/>
              </a:ext>
            </a:extLst>
          </p:cNvPr>
          <p:cNvSpPr>
            <a:spLocks noChangeArrowheads="1"/>
          </p:cNvSpPr>
          <p:nvPr/>
        </p:nvSpPr>
        <p:spPr bwMode="auto">
          <a:xfrm rot="2063966">
            <a:off x="2667000" y="2438400"/>
            <a:ext cx="4114800" cy="1487488"/>
          </a:xfrm>
          <a:prstGeom prst="ellipse">
            <a:avLst/>
          </a:prstGeom>
          <a:solidFill>
            <a:schemeClr val="accent1">
              <a:alpha val="12157"/>
            </a:schemeClr>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Chronic Pain			</a:t>
            </a:r>
          </a:p>
        </p:txBody>
      </p:sp>
      <p:sp>
        <p:nvSpPr>
          <p:cNvPr id="64517" name="Oval 9">
            <a:extLst>
              <a:ext uri="{FF2B5EF4-FFF2-40B4-BE49-F238E27FC236}">
                <a16:creationId xmlns:a16="http://schemas.microsoft.com/office/drawing/2014/main" id="{D514E5A7-6F04-FA74-DCEB-9A6E40580E81}"/>
              </a:ext>
            </a:extLst>
          </p:cNvPr>
          <p:cNvSpPr>
            <a:spLocks noChangeArrowheads="1"/>
          </p:cNvSpPr>
          <p:nvPr/>
        </p:nvSpPr>
        <p:spPr bwMode="auto">
          <a:xfrm rot="19548372">
            <a:off x="2590800" y="4191000"/>
            <a:ext cx="4114800" cy="1487488"/>
          </a:xfrm>
          <a:prstGeom prst="ellipse">
            <a:avLst/>
          </a:prstGeom>
          <a:solidFill>
            <a:schemeClr val="accent1">
              <a:alpha val="20000"/>
            </a:schemeClr>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Auditory Problems/		</a:t>
            </a:r>
          </a:p>
          <a:p>
            <a:pPr algn="ctr" eaLnBrk="1" hangingPunct="1">
              <a:spcBef>
                <a:spcPct val="0"/>
              </a:spcBef>
              <a:buClrTx/>
              <a:buSzTx/>
              <a:buFontTx/>
              <a:buNone/>
            </a:pPr>
            <a:r>
              <a:rPr lang="en-US" altLang="en-US" sz="1800">
                <a:latin typeface="Arial" panose="020B0604020202020204" pitchFamily="34" charset="0"/>
              </a:rPr>
              <a:t>Visual Deficits			</a:t>
            </a:r>
          </a:p>
        </p:txBody>
      </p:sp>
      <p:sp>
        <p:nvSpPr>
          <p:cNvPr id="64518" name="Oval 10">
            <a:extLst>
              <a:ext uri="{FF2B5EF4-FFF2-40B4-BE49-F238E27FC236}">
                <a16:creationId xmlns:a16="http://schemas.microsoft.com/office/drawing/2014/main" id="{751790C8-F8DF-13F9-8120-4D069E8C0178}"/>
              </a:ext>
            </a:extLst>
          </p:cNvPr>
          <p:cNvSpPr>
            <a:spLocks noChangeArrowheads="1"/>
          </p:cNvSpPr>
          <p:nvPr/>
        </p:nvSpPr>
        <p:spPr bwMode="auto">
          <a:xfrm rot="8497978">
            <a:off x="5257800" y="2362200"/>
            <a:ext cx="4114800" cy="1487488"/>
          </a:xfrm>
          <a:prstGeom prst="ellipse">
            <a:avLst/>
          </a:prstGeom>
          <a:solidFill>
            <a:schemeClr val="accent1">
              <a:alpha val="12157"/>
            </a:schemeClr>
          </a:solidFill>
          <a:ln w="9525">
            <a:solidFill>
              <a:schemeClr val="tx1"/>
            </a:solidFill>
            <a:round/>
            <a:headEnd/>
            <a:tailEnd/>
          </a:ln>
        </p:spPr>
        <p:txBody>
          <a:bodyPr rot="10800000"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Substance Abuse</a:t>
            </a:r>
          </a:p>
        </p:txBody>
      </p:sp>
      <p:sp>
        <p:nvSpPr>
          <p:cNvPr id="64519" name="Oval 11">
            <a:extLst>
              <a:ext uri="{FF2B5EF4-FFF2-40B4-BE49-F238E27FC236}">
                <a16:creationId xmlns:a16="http://schemas.microsoft.com/office/drawing/2014/main" id="{A3F3B0A0-65C0-A4D8-1F9D-4F6EC9AA47D2}"/>
              </a:ext>
            </a:extLst>
          </p:cNvPr>
          <p:cNvSpPr>
            <a:spLocks noChangeArrowheads="1"/>
          </p:cNvSpPr>
          <p:nvPr/>
        </p:nvSpPr>
        <p:spPr bwMode="auto">
          <a:xfrm rot="2063966">
            <a:off x="5334000" y="4114800"/>
            <a:ext cx="4114800" cy="1487488"/>
          </a:xfrm>
          <a:prstGeom prst="ellipse">
            <a:avLst/>
          </a:prstGeom>
          <a:solidFill>
            <a:schemeClr val="accent1">
              <a:alpha val="12157"/>
            </a:schemeClr>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Residual Physical </a:t>
            </a:r>
          </a:p>
          <a:p>
            <a:pPr algn="ctr" eaLnBrk="1" hangingPunct="1">
              <a:spcBef>
                <a:spcPct val="0"/>
              </a:spcBef>
              <a:buClrTx/>
              <a:buSzTx/>
              <a:buFontTx/>
              <a:buNone/>
            </a:pPr>
            <a:r>
              <a:rPr lang="en-US" altLang="en-US" sz="1800">
                <a:latin typeface="Arial" panose="020B0604020202020204" pitchFamily="34" charset="0"/>
              </a:rPr>
              <a:t>	Injuries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C7C84CB-8E8E-90D5-9044-EC5F28443054}"/>
              </a:ext>
            </a:extLst>
          </p:cNvPr>
          <p:cNvSpPr>
            <a:spLocks noGrp="1"/>
          </p:cNvSpPr>
          <p:nvPr>
            <p:ph type="title" idx="4294967295"/>
          </p:nvPr>
        </p:nvSpPr>
        <p:spPr>
          <a:xfrm>
            <a:off x="1524000" y="277814"/>
            <a:ext cx="8229600" cy="1139825"/>
          </a:xfrm>
        </p:spPr>
        <p:txBody>
          <a:bodyPr/>
          <a:lstStyle/>
          <a:p>
            <a:pPr>
              <a:defRPr/>
            </a:pPr>
            <a:r>
              <a:rPr lang="en-US"/>
              <a:t>Further contributing factors</a:t>
            </a:r>
          </a:p>
        </p:txBody>
      </p:sp>
      <p:graphicFrame>
        <p:nvGraphicFramePr>
          <p:cNvPr id="6" name="Content Placeholder 5">
            <a:extLst>
              <a:ext uri="{FF2B5EF4-FFF2-40B4-BE49-F238E27FC236}">
                <a16:creationId xmlns:a16="http://schemas.microsoft.com/office/drawing/2014/main" id="{5681FFF4-F0BF-5F38-BADB-E0ED4C2EB577}"/>
              </a:ext>
            </a:extLst>
          </p:cNvPr>
          <p:cNvGraphicFramePr>
            <a:graphicFrameLocks noGrp="1"/>
          </p:cNvGraphicFramePr>
          <p:nvPr>
            <p:ph idx="4294967295"/>
          </p:nvPr>
        </p:nvGraphicFramePr>
        <p:xfrm>
          <a:off x="1524000" y="1600201"/>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564" name="Oval 4">
            <a:extLst>
              <a:ext uri="{FF2B5EF4-FFF2-40B4-BE49-F238E27FC236}">
                <a16:creationId xmlns:a16="http://schemas.microsoft.com/office/drawing/2014/main" id="{6B913F8D-8064-1D33-43A0-41EE028526C8}"/>
              </a:ext>
            </a:extLst>
          </p:cNvPr>
          <p:cNvSpPr>
            <a:spLocks noChangeArrowheads="1"/>
          </p:cNvSpPr>
          <p:nvPr/>
        </p:nvSpPr>
        <p:spPr bwMode="auto">
          <a:xfrm rot="2063966">
            <a:off x="2667000" y="2438400"/>
            <a:ext cx="4114800" cy="1487488"/>
          </a:xfrm>
          <a:prstGeom prst="ellipse">
            <a:avLst/>
          </a:prstGeom>
          <a:solidFill>
            <a:schemeClr val="accent1">
              <a:alpha val="12157"/>
            </a:schemeClr>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solidFill>
                  <a:srgbClr val="FFFF00"/>
                </a:solidFill>
                <a:latin typeface="Arial" panose="020B0604020202020204" pitchFamily="34" charset="0"/>
              </a:rPr>
              <a:t>Chronic Pain</a:t>
            </a:r>
            <a:r>
              <a:rPr lang="en-US" altLang="en-US" sz="1800">
                <a:latin typeface="Arial" panose="020B0604020202020204" pitchFamily="34" charset="0"/>
              </a:rPr>
              <a:t>			</a:t>
            </a:r>
          </a:p>
        </p:txBody>
      </p:sp>
      <p:sp>
        <p:nvSpPr>
          <p:cNvPr id="66565" name="Oval 9">
            <a:extLst>
              <a:ext uri="{FF2B5EF4-FFF2-40B4-BE49-F238E27FC236}">
                <a16:creationId xmlns:a16="http://schemas.microsoft.com/office/drawing/2014/main" id="{32AEEB97-0890-9A76-9387-BD529C6BC7A2}"/>
              </a:ext>
            </a:extLst>
          </p:cNvPr>
          <p:cNvSpPr>
            <a:spLocks noChangeArrowheads="1"/>
          </p:cNvSpPr>
          <p:nvPr/>
        </p:nvSpPr>
        <p:spPr bwMode="auto">
          <a:xfrm rot="19548372">
            <a:off x="2590800" y="4191000"/>
            <a:ext cx="4114800" cy="1487488"/>
          </a:xfrm>
          <a:prstGeom prst="ellipse">
            <a:avLst/>
          </a:prstGeom>
          <a:solidFill>
            <a:schemeClr val="accent1">
              <a:alpha val="20000"/>
            </a:schemeClr>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solidFill>
                  <a:srgbClr val="FFFF00"/>
                </a:solidFill>
                <a:latin typeface="Arial" panose="020B0604020202020204" pitchFamily="34" charset="0"/>
              </a:rPr>
              <a:t>Auditory Problems/		</a:t>
            </a:r>
          </a:p>
          <a:p>
            <a:pPr algn="ctr" eaLnBrk="1" hangingPunct="1">
              <a:spcBef>
                <a:spcPct val="0"/>
              </a:spcBef>
              <a:buClrTx/>
              <a:buSzTx/>
              <a:buFontTx/>
              <a:buNone/>
            </a:pPr>
            <a:r>
              <a:rPr lang="en-US" altLang="en-US" sz="1800">
                <a:solidFill>
                  <a:srgbClr val="FFFF00"/>
                </a:solidFill>
                <a:latin typeface="Arial" panose="020B0604020202020204" pitchFamily="34" charset="0"/>
              </a:rPr>
              <a:t>Visual Deficits</a:t>
            </a:r>
            <a:r>
              <a:rPr lang="en-US" altLang="en-US" sz="1800">
                <a:latin typeface="Arial" panose="020B0604020202020204" pitchFamily="34" charset="0"/>
              </a:rPr>
              <a:t>			</a:t>
            </a:r>
          </a:p>
        </p:txBody>
      </p:sp>
      <p:sp>
        <p:nvSpPr>
          <p:cNvPr id="66566" name="Oval 10">
            <a:extLst>
              <a:ext uri="{FF2B5EF4-FFF2-40B4-BE49-F238E27FC236}">
                <a16:creationId xmlns:a16="http://schemas.microsoft.com/office/drawing/2014/main" id="{10694576-78EC-080A-984A-5529DEEAD546}"/>
              </a:ext>
            </a:extLst>
          </p:cNvPr>
          <p:cNvSpPr>
            <a:spLocks noChangeArrowheads="1"/>
          </p:cNvSpPr>
          <p:nvPr/>
        </p:nvSpPr>
        <p:spPr bwMode="auto">
          <a:xfrm rot="8497978">
            <a:off x="5257800" y="2362200"/>
            <a:ext cx="4114800" cy="1487488"/>
          </a:xfrm>
          <a:prstGeom prst="ellipse">
            <a:avLst/>
          </a:prstGeom>
          <a:solidFill>
            <a:schemeClr val="accent1">
              <a:alpha val="12157"/>
            </a:schemeClr>
          </a:solidFill>
          <a:ln w="9525">
            <a:solidFill>
              <a:schemeClr val="tx1"/>
            </a:solidFill>
            <a:round/>
            <a:headEnd/>
            <a:tailEnd/>
          </a:ln>
        </p:spPr>
        <p:txBody>
          <a:bodyPr rot="10800000"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a:t>
            </a:r>
            <a:r>
              <a:rPr lang="en-US" altLang="en-US" sz="1800">
                <a:solidFill>
                  <a:srgbClr val="FFFF00"/>
                </a:solidFill>
                <a:latin typeface="Arial" panose="020B0604020202020204" pitchFamily="34" charset="0"/>
              </a:rPr>
              <a:t>Substance Abuse</a:t>
            </a:r>
          </a:p>
        </p:txBody>
      </p:sp>
      <p:sp>
        <p:nvSpPr>
          <p:cNvPr id="66567" name="Oval 11">
            <a:extLst>
              <a:ext uri="{FF2B5EF4-FFF2-40B4-BE49-F238E27FC236}">
                <a16:creationId xmlns:a16="http://schemas.microsoft.com/office/drawing/2014/main" id="{52D3FAF9-9713-4728-CDEA-20D722715B79}"/>
              </a:ext>
            </a:extLst>
          </p:cNvPr>
          <p:cNvSpPr>
            <a:spLocks noChangeArrowheads="1"/>
          </p:cNvSpPr>
          <p:nvPr/>
        </p:nvSpPr>
        <p:spPr bwMode="auto">
          <a:xfrm rot="2063966">
            <a:off x="5334000" y="4114800"/>
            <a:ext cx="4114800" cy="1487488"/>
          </a:xfrm>
          <a:prstGeom prst="ellipse">
            <a:avLst/>
          </a:prstGeom>
          <a:solidFill>
            <a:schemeClr val="accent1">
              <a:alpha val="12157"/>
            </a:schemeClr>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a:t>
            </a:r>
            <a:r>
              <a:rPr lang="en-US" altLang="en-US" sz="1800">
                <a:solidFill>
                  <a:srgbClr val="FFFF00"/>
                </a:solidFill>
                <a:latin typeface="Arial" panose="020B0604020202020204" pitchFamily="34" charset="0"/>
              </a:rPr>
              <a:t>Residual Physical </a:t>
            </a:r>
          </a:p>
          <a:p>
            <a:pPr algn="ctr" eaLnBrk="1" hangingPunct="1">
              <a:spcBef>
                <a:spcPct val="0"/>
              </a:spcBef>
              <a:buClrTx/>
              <a:buSzTx/>
              <a:buFontTx/>
              <a:buNone/>
            </a:pPr>
            <a:r>
              <a:rPr lang="en-US" altLang="en-US" sz="1800">
                <a:solidFill>
                  <a:srgbClr val="FFFF00"/>
                </a:solidFill>
                <a:latin typeface="Arial" panose="020B0604020202020204" pitchFamily="34" charset="0"/>
              </a:rPr>
              <a:t>	Injuries</a:t>
            </a:r>
          </a:p>
        </p:txBody>
      </p:sp>
      <p:sp>
        <p:nvSpPr>
          <p:cNvPr id="66568" name="Oval 10">
            <a:extLst>
              <a:ext uri="{FF2B5EF4-FFF2-40B4-BE49-F238E27FC236}">
                <a16:creationId xmlns:a16="http://schemas.microsoft.com/office/drawing/2014/main" id="{A0EC549E-1A37-EB36-DA1E-87B53ADD8D2C}"/>
              </a:ext>
            </a:extLst>
          </p:cNvPr>
          <p:cNvSpPr>
            <a:spLocks noChangeArrowheads="1"/>
          </p:cNvSpPr>
          <p:nvPr/>
        </p:nvSpPr>
        <p:spPr bwMode="auto">
          <a:xfrm rot="10800000">
            <a:off x="5884863" y="3173414"/>
            <a:ext cx="4114800" cy="1487487"/>
          </a:xfrm>
          <a:prstGeom prst="ellipse">
            <a:avLst/>
          </a:prstGeom>
          <a:solidFill>
            <a:schemeClr val="accent1">
              <a:alpha val="12157"/>
            </a:schemeClr>
          </a:solidFill>
          <a:ln w="9525">
            <a:solidFill>
              <a:schemeClr val="tx1"/>
            </a:solidFill>
            <a:round/>
            <a:headEnd/>
            <a:tailEnd/>
          </a:ln>
        </p:spPr>
        <p:txBody>
          <a:bodyPr rot="10800000"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a:t>
            </a:r>
            <a:r>
              <a:rPr lang="en-US" altLang="en-US" sz="1800">
                <a:solidFill>
                  <a:srgbClr val="FFC000"/>
                </a:solidFill>
                <a:latin typeface="Arial" panose="020B0604020202020204" pitchFamily="34" charset="0"/>
              </a:rPr>
              <a:t>Family Pressures</a:t>
            </a:r>
          </a:p>
        </p:txBody>
      </p:sp>
      <p:sp>
        <p:nvSpPr>
          <p:cNvPr id="66569" name="Oval 10">
            <a:extLst>
              <a:ext uri="{FF2B5EF4-FFF2-40B4-BE49-F238E27FC236}">
                <a16:creationId xmlns:a16="http://schemas.microsoft.com/office/drawing/2014/main" id="{231EC80D-91F4-3B44-2F9A-0AE3B7FB9126}"/>
              </a:ext>
            </a:extLst>
          </p:cNvPr>
          <p:cNvSpPr>
            <a:spLocks noChangeArrowheads="1"/>
          </p:cNvSpPr>
          <p:nvPr/>
        </p:nvSpPr>
        <p:spPr bwMode="auto">
          <a:xfrm rot="10800000">
            <a:off x="1541463" y="3325814"/>
            <a:ext cx="4114800" cy="1487487"/>
          </a:xfrm>
          <a:prstGeom prst="ellipse">
            <a:avLst/>
          </a:prstGeom>
          <a:solidFill>
            <a:schemeClr val="accent1">
              <a:alpha val="12157"/>
            </a:schemeClr>
          </a:solidFill>
          <a:ln w="9525">
            <a:solidFill>
              <a:schemeClr val="tx1"/>
            </a:solidFill>
            <a:round/>
            <a:headEnd/>
            <a:tailEnd/>
          </a:ln>
        </p:spPr>
        <p:txBody>
          <a:bodyPr rot="10800000"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a:t>
            </a:r>
            <a:r>
              <a:rPr lang="en-US" altLang="en-US" sz="1800">
                <a:solidFill>
                  <a:srgbClr val="FFC000"/>
                </a:solidFill>
                <a:latin typeface="Arial" panose="020B0604020202020204" pitchFamily="34" charset="0"/>
              </a:rPr>
              <a:t>Lack of Resources                                                 </a:t>
            </a:r>
          </a:p>
        </p:txBody>
      </p:sp>
      <p:sp>
        <p:nvSpPr>
          <p:cNvPr id="66570" name="Oval 10">
            <a:extLst>
              <a:ext uri="{FF2B5EF4-FFF2-40B4-BE49-F238E27FC236}">
                <a16:creationId xmlns:a16="http://schemas.microsoft.com/office/drawing/2014/main" id="{F76BB2B5-720A-E7C6-9F82-28F06ECE947B}"/>
              </a:ext>
            </a:extLst>
          </p:cNvPr>
          <p:cNvSpPr>
            <a:spLocks noChangeArrowheads="1"/>
          </p:cNvSpPr>
          <p:nvPr/>
        </p:nvSpPr>
        <p:spPr bwMode="auto">
          <a:xfrm rot="5400000">
            <a:off x="3867944" y="1618456"/>
            <a:ext cx="4114800" cy="1487488"/>
          </a:xfrm>
          <a:prstGeom prst="ellipse">
            <a:avLst/>
          </a:prstGeom>
          <a:solidFill>
            <a:schemeClr val="accent1">
              <a:alpha val="12157"/>
            </a:schemeClr>
          </a:solidFill>
          <a:ln w="9525">
            <a:solidFill>
              <a:schemeClr val="tx1"/>
            </a:solidFill>
            <a:round/>
            <a:headEnd/>
            <a:tailEnd/>
          </a:ln>
        </p:spPr>
        <p:txBody>
          <a:bodyPr rot="10800000"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a:t>
            </a:r>
            <a:r>
              <a:rPr lang="en-US" altLang="en-US" sz="1800">
                <a:solidFill>
                  <a:srgbClr val="FFC000"/>
                </a:solidFill>
                <a:latin typeface="Arial" panose="020B0604020202020204" pitchFamily="34" charset="0"/>
              </a:rPr>
              <a:t>Financial Strains</a:t>
            </a:r>
          </a:p>
        </p:txBody>
      </p:sp>
      <p:sp>
        <p:nvSpPr>
          <p:cNvPr id="66571" name="Oval 10">
            <a:extLst>
              <a:ext uri="{FF2B5EF4-FFF2-40B4-BE49-F238E27FC236}">
                <a16:creationId xmlns:a16="http://schemas.microsoft.com/office/drawing/2014/main" id="{3F8A1C9C-1805-2B9D-265B-D765C51661E5}"/>
              </a:ext>
            </a:extLst>
          </p:cNvPr>
          <p:cNvSpPr>
            <a:spLocks noChangeArrowheads="1"/>
          </p:cNvSpPr>
          <p:nvPr/>
        </p:nvSpPr>
        <p:spPr bwMode="auto">
          <a:xfrm rot="5400000">
            <a:off x="3944144" y="4056856"/>
            <a:ext cx="4114800" cy="1487488"/>
          </a:xfrm>
          <a:prstGeom prst="ellipse">
            <a:avLst/>
          </a:prstGeom>
          <a:solidFill>
            <a:schemeClr val="accent1">
              <a:alpha val="12157"/>
            </a:schemeClr>
          </a:solidFill>
          <a:ln w="9525">
            <a:solidFill>
              <a:schemeClr val="tx1"/>
            </a:solidFill>
            <a:round/>
            <a:headEnd/>
            <a:tailEnd/>
          </a:ln>
        </p:spPr>
        <p:txBody>
          <a:bodyPr rot="10800000"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			</a:t>
            </a:r>
            <a:r>
              <a:rPr lang="en-US" altLang="en-US" sz="1800">
                <a:solidFill>
                  <a:srgbClr val="FFC000"/>
                </a:solidFill>
                <a:latin typeface="Arial" panose="020B0604020202020204" pitchFamily="34" charset="0"/>
              </a:rPr>
              <a:t>Work Stressors </a:t>
            </a:r>
            <a:r>
              <a:rPr lang="en-US" altLang="en-US" sz="1800">
                <a:solidFill>
                  <a:srgbClr val="FF0000"/>
                </a:solidFill>
                <a:latin typeface="Arial" panose="020B0604020202020204" pitchFamily="34" charset="0"/>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EEC6-6B3A-4AEE-BCDB-E280581165E3}"/>
              </a:ext>
            </a:extLst>
          </p:cNvPr>
          <p:cNvSpPr>
            <a:spLocks noGrp="1"/>
          </p:cNvSpPr>
          <p:nvPr>
            <p:ph type="title"/>
          </p:nvPr>
        </p:nvSpPr>
        <p:spPr/>
        <p:txBody>
          <a:bodyPr/>
          <a:lstStyle/>
          <a:p>
            <a:r>
              <a:rPr lang="en-US" dirty="0"/>
              <a:t>Behaviors We May See</a:t>
            </a:r>
          </a:p>
        </p:txBody>
      </p:sp>
      <p:sp>
        <p:nvSpPr>
          <p:cNvPr id="3" name="Content Placeholder 2">
            <a:extLst>
              <a:ext uri="{FF2B5EF4-FFF2-40B4-BE49-F238E27FC236}">
                <a16:creationId xmlns:a16="http://schemas.microsoft.com/office/drawing/2014/main" id="{B56AF37F-198F-4ED9-B0B7-BA22EBAC3069}"/>
              </a:ext>
            </a:extLst>
          </p:cNvPr>
          <p:cNvSpPr>
            <a:spLocks noGrp="1"/>
          </p:cNvSpPr>
          <p:nvPr>
            <p:ph idx="1"/>
          </p:nvPr>
        </p:nvSpPr>
        <p:spPr/>
        <p:txBody>
          <a:bodyPr/>
          <a:lstStyle/>
          <a:p>
            <a:pPr>
              <a:defRPr/>
            </a:pPr>
            <a:r>
              <a:rPr lang="en-US" dirty="0"/>
              <a:t>Risky behaviors to get the adrenaline rush</a:t>
            </a:r>
          </a:p>
          <a:p>
            <a:pPr>
              <a:defRPr/>
            </a:pPr>
            <a:r>
              <a:rPr lang="en-US" dirty="0"/>
              <a:t>Speeding/Erratic driving/road rage/avoidance driving/non-defensive driving</a:t>
            </a:r>
          </a:p>
          <a:p>
            <a:pPr>
              <a:defRPr/>
            </a:pPr>
            <a:r>
              <a:rPr lang="en-US" dirty="0"/>
              <a:t>Panic while in traffic </a:t>
            </a:r>
          </a:p>
          <a:p>
            <a:pPr>
              <a:defRPr/>
            </a:pPr>
            <a:r>
              <a:rPr lang="en-US" dirty="0"/>
              <a:t>Violent Behavior (</a:t>
            </a:r>
            <a:r>
              <a:rPr lang="en-US" dirty="0">
                <a:solidFill>
                  <a:schemeClr val="accent1">
                    <a:lumMod val="50000"/>
                  </a:schemeClr>
                </a:solidFill>
              </a:rPr>
              <a:t>Rage</a:t>
            </a:r>
            <a:r>
              <a:rPr lang="en-US" dirty="0"/>
              <a:t>)/Domestic Violence/Child abuse </a:t>
            </a:r>
          </a:p>
          <a:p>
            <a:pPr>
              <a:defRPr/>
            </a:pPr>
            <a:r>
              <a:rPr lang="en-US" dirty="0"/>
              <a:t>Addictions (work, drugs, alcohol, food, adrenaline, sexual behavior)</a:t>
            </a:r>
          </a:p>
          <a:p>
            <a:pPr lvl="1">
              <a:defRPr/>
            </a:pPr>
            <a:r>
              <a:rPr lang="en-US" sz="2000" dirty="0"/>
              <a:t>Combat exposure increases the likelihood of substance use</a:t>
            </a:r>
          </a:p>
          <a:p>
            <a:pPr>
              <a:defRPr/>
            </a:pPr>
            <a:r>
              <a:rPr lang="en-US" dirty="0"/>
              <a:t>Withdrawal, isolation, intolerance of others</a:t>
            </a:r>
          </a:p>
          <a:p>
            <a:pPr>
              <a:defRPr/>
            </a:pPr>
            <a:r>
              <a:rPr lang="en-US" dirty="0"/>
              <a:t>Complain of headaches, chronic pain, forgetfulness </a:t>
            </a:r>
          </a:p>
          <a:p>
            <a:pPr>
              <a:defRPr/>
            </a:pPr>
            <a:r>
              <a:rPr lang="en-US" dirty="0"/>
              <a:t>Emotional dysregulation/Impulsive </a:t>
            </a:r>
          </a:p>
          <a:p>
            <a:endParaRPr lang="en-US" dirty="0"/>
          </a:p>
        </p:txBody>
      </p:sp>
      <p:sp>
        <p:nvSpPr>
          <p:cNvPr id="4" name="Slide Number Placeholder 3">
            <a:extLst>
              <a:ext uri="{FF2B5EF4-FFF2-40B4-BE49-F238E27FC236}">
                <a16:creationId xmlns:a16="http://schemas.microsoft.com/office/drawing/2014/main" id="{AE39AECF-0021-4628-8EA1-0545A1E6038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76353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D87AA-560E-423B-9342-17E9F554C31A}"/>
              </a:ext>
            </a:extLst>
          </p:cNvPr>
          <p:cNvSpPr>
            <a:spLocks noGrp="1"/>
          </p:cNvSpPr>
          <p:nvPr>
            <p:ph type="title"/>
          </p:nvPr>
        </p:nvSpPr>
        <p:spPr/>
        <p:txBody>
          <a:bodyPr/>
          <a:lstStyle/>
          <a:p>
            <a:r>
              <a:rPr lang="en-US" dirty="0"/>
              <a:t>Domestic Violence</a:t>
            </a:r>
          </a:p>
        </p:txBody>
      </p:sp>
      <p:sp>
        <p:nvSpPr>
          <p:cNvPr id="3" name="Content Placeholder 2">
            <a:extLst>
              <a:ext uri="{FF2B5EF4-FFF2-40B4-BE49-F238E27FC236}">
                <a16:creationId xmlns:a16="http://schemas.microsoft.com/office/drawing/2014/main" id="{7C6771D7-433A-4DA6-9562-947C7992CC77}"/>
              </a:ext>
            </a:extLst>
          </p:cNvPr>
          <p:cNvSpPr>
            <a:spLocks noGrp="1"/>
          </p:cNvSpPr>
          <p:nvPr>
            <p:ph idx="1"/>
          </p:nvPr>
        </p:nvSpPr>
        <p:spPr/>
        <p:txBody>
          <a:bodyPr/>
          <a:lstStyle/>
          <a:p>
            <a:pPr>
              <a:defRPr/>
            </a:pPr>
            <a:r>
              <a:rPr lang="en-US" sz="2400" dirty="0"/>
              <a:t>Higher rate of domestic violence in military compared to civilian counterpart</a:t>
            </a:r>
          </a:p>
          <a:p>
            <a:pPr>
              <a:defRPr/>
            </a:pPr>
            <a:r>
              <a:rPr lang="en-US" sz="2400" dirty="0"/>
              <a:t>There is generally a spike in DV upon return from deployment</a:t>
            </a:r>
          </a:p>
          <a:p>
            <a:pPr>
              <a:defRPr/>
            </a:pPr>
            <a:r>
              <a:rPr lang="en-US" sz="2400" dirty="0"/>
              <a:t>DV increases with subsequent deployments and with longer deployments</a:t>
            </a:r>
          </a:p>
          <a:p>
            <a:pPr>
              <a:defRPr/>
            </a:pPr>
            <a:r>
              <a:rPr lang="en-US" sz="2400" dirty="0"/>
              <a:t>DV increased by 33% from 2006-2011 in Army families</a:t>
            </a:r>
          </a:p>
          <a:p>
            <a:pPr>
              <a:defRPr/>
            </a:pPr>
            <a:r>
              <a:rPr lang="en-US" sz="2400" dirty="0"/>
              <a:t>June 2018: VA commits $17 million to expand IPV assistance program</a:t>
            </a:r>
          </a:p>
          <a:p>
            <a:endParaRPr lang="en-US" dirty="0"/>
          </a:p>
        </p:txBody>
      </p:sp>
      <p:sp>
        <p:nvSpPr>
          <p:cNvPr id="4" name="Slide Number Placeholder 3">
            <a:extLst>
              <a:ext uri="{FF2B5EF4-FFF2-40B4-BE49-F238E27FC236}">
                <a16:creationId xmlns:a16="http://schemas.microsoft.com/office/drawing/2014/main" id="{5008F13B-20D8-4977-8CF6-FE57791BE56C}"/>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46398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82E78-C475-43D9-BC23-9E835EB1B6EE}"/>
              </a:ext>
            </a:extLst>
          </p:cNvPr>
          <p:cNvSpPr>
            <a:spLocks noGrp="1"/>
          </p:cNvSpPr>
          <p:nvPr>
            <p:ph idx="1"/>
          </p:nvPr>
        </p:nvSpPr>
        <p:spPr>
          <a:xfrm>
            <a:off x="838200" y="1676400"/>
            <a:ext cx="10515600" cy="4093665"/>
          </a:xfrm>
        </p:spPr>
        <p:txBody>
          <a:bodyPr/>
          <a:lstStyle/>
          <a:p>
            <a:pPr marL="0" indent="0" algn="ctr">
              <a:buNone/>
            </a:pPr>
            <a:r>
              <a:rPr kumimoji="0" lang="en-US" sz="3600" b="0" i="0" u="none" strike="noStrike" kern="0" cap="none" spc="0" normalizeH="0" baseline="0" noProof="0" dirty="0">
                <a:ln>
                  <a:noFill/>
                </a:ln>
                <a:solidFill>
                  <a:schemeClr val="accent1">
                    <a:lumMod val="75000"/>
                  </a:schemeClr>
                </a:solidFill>
                <a:effectLst/>
                <a:uLnTx/>
                <a:uFillTx/>
                <a:latin typeface="Arial"/>
                <a:ea typeface="+mj-ea"/>
                <a:cs typeface="+mj-cs"/>
              </a:rPr>
              <a:t>War may be hell…but home </a:t>
            </a:r>
            <a:r>
              <a:rPr kumimoji="0" lang="en-US" sz="3600" b="0" i="0" u="none" strike="noStrike" kern="0" cap="none" spc="0" normalizeH="0" baseline="0" noProof="0" dirty="0" err="1">
                <a:ln>
                  <a:noFill/>
                </a:ln>
                <a:solidFill>
                  <a:schemeClr val="accent1">
                    <a:lumMod val="75000"/>
                  </a:schemeClr>
                </a:solidFill>
                <a:effectLst/>
                <a:uLnTx/>
                <a:uFillTx/>
                <a:latin typeface="Arial"/>
                <a:ea typeface="+mj-ea"/>
                <a:cs typeface="+mj-cs"/>
              </a:rPr>
              <a:t>ain’t</a:t>
            </a:r>
            <a:r>
              <a:rPr kumimoji="0" lang="en-US" sz="3600" b="0" i="0" u="none" strike="noStrike" kern="0" cap="none" spc="0" normalizeH="0" baseline="0" noProof="0" dirty="0">
                <a:ln>
                  <a:noFill/>
                </a:ln>
                <a:solidFill>
                  <a:schemeClr val="accent1">
                    <a:lumMod val="75000"/>
                  </a:schemeClr>
                </a:solidFill>
                <a:effectLst/>
                <a:uLnTx/>
                <a:uFillTx/>
                <a:latin typeface="Arial"/>
                <a:ea typeface="+mj-ea"/>
                <a:cs typeface="+mj-cs"/>
              </a:rPr>
              <a:t> exactly heaven, either. When a Soldier comes home from war, he finds it hard…</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559D429D-E5CD-464B-B432-AF85CD84163F}"/>
              </a:ext>
            </a:extLst>
          </p:cNvPr>
          <p:cNvSpPr>
            <a:spLocks noGrp="1"/>
          </p:cNvSpPr>
          <p:nvPr>
            <p:ph type="sldNum" sz="quarter" idx="12"/>
          </p:nvPr>
        </p:nvSpPr>
        <p:spPr/>
        <p:txBody>
          <a:bodyPr/>
          <a:lstStyle/>
          <a:p>
            <a:endParaRPr lang="en-US" dirty="0"/>
          </a:p>
        </p:txBody>
      </p:sp>
      <p:sp>
        <p:nvSpPr>
          <p:cNvPr id="5" name="TextBox 4">
            <a:extLst>
              <a:ext uri="{FF2B5EF4-FFF2-40B4-BE49-F238E27FC236}">
                <a16:creationId xmlns:a16="http://schemas.microsoft.com/office/drawing/2014/main" id="{406F23FD-167C-4D23-B6FE-510797A4450B}"/>
              </a:ext>
            </a:extLst>
          </p:cNvPr>
          <p:cNvSpPr txBox="1"/>
          <p:nvPr/>
        </p:nvSpPr>
        <p:spPr>
          <a:xfrm>
            <a:off x="914400" y="4676775"/>
            <a:ext cx="5495926" cy="1477328"/>
          </a:xfrm>
          <a:prstGeom prst="rect">
            <a:avLst/>
          </a:prstGeom>
          <a:noFill/>
        </p:spPr>
        <p:txBody>
          <a:bodyPr wrap="square" rtlCol="0">
            <a:spAutoFit/>
          </a:bodyPr>
          <a:lstStyle/>
          <a:p>
            <a:pPr eaLnBrk="1" hangingPunct="1">
              <a:spcBef>
                <a:spcPct val="0"/>
              </a:spcBef>
              <a:buClrTx/>
              <a:buSzTx/>
              <a:buFontTx/>
              <a:buNone/>
            </a:pPr>
            <a:r>
              <a:rPr lang="en-US" altLang="en-US" sz="1800">
                <a:latin typeface="Arial" panose="020B0604020202020204" pitchFamily="34" charset="0"/>
              </a:rPr>
              <a:t>adapted from “A gentle reminder to keep your life in perspective. “</a:t>
            </a:r>
          </a:p>
          <a:p>
            <a:pPr eaLnBrk="1" hangingPunct="1">
              <a:spcBef>
                <a:spcPct val="0"/>
              </a:spcBef>
              <a:buClrTx/>
              <a:buSzTx/>
              <a:buFontTx/>
              <a:buNone/>
            </a:pPr>
            <a:r>
              <a:rPr lang="en-US" altLang="en-US" sz="1800">
                <a:latin typeface="Arial" panose="020B0604020202020204" pitchFamily="34" charset="0"/>
              </a:rPr>
              <a:t>CPT Alison L. Crane, RN, MS</a:t>
            </a:r>
          </a:p>
          <a:p>
            <a:pPr eaLnBrk="1" hangingPunct="1">
              <a:spcBef>
                <a:spcPct val="0"/>
              </a:spcBef>
              <a:buClrTx/>
              <a:buSzTx/>
              <a:buFontTx/>
              <a:buNone/>
            </a:pPr>
            <a:r>
              <a:rPr lang="en-US" altLang="en-US" sz="1800">
                <a:latin typeface="Arial" panose="020B0604020202020204" pitchFamily="34" charset="0"/>
              </a:rPr>
              <a:t>Mental Health Nurse Observer-Trainer</a:t>
            </a:r>
          </a:p>
          <a:p>
            <a:pPr eaLnBrk="1" hangingPunct="1">
              <a:spcBef>
                <a:spcPct val="0"/>
              </a:spcBef>
              <a:buClrTx/>
              <a:buSzTx/>
              <a:buFontTx/>
              <a:buNone/>
            </a:pPr>
            <a:r>
              <a:rPr lang="en-US" altLang="en-US" sz="1800">
                <a:latin typeface="Arial" panose="020B0604020202020204" pitchFamily="34" charset="0"/>
              </a:rPr>
              <a:t>7302</a:t>
            </a:r>
            <a:r>
              <a:rPr lang="en-US" altLang="en-US" sz="1800" baseline="30000">
                <a:latin typeface="Arial" panose="020B0604020202020204" pitchFamily="34" charset="0"/>
              </a:rPr>
              <a:t>nd</a:t>
            </a:r>
            <a:r>
              <a:rPr lang="en-US" altLang="en-US" sz="1800">
                <a:latin typeface="Arial" panose="020B0604020202020204" pitchFamily="34" charset="0"/>
              </a:rPr>
              <a:t> Medical Training Support Battalion</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3000534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8140-7B35-4B34-B430-2E6803A30EC3}"/>
              </a:ext>
            </a:extLst>
          </p:cNvPr>
          <p:cNvSpPr>
            <a:spLocks noGrp="1"/>
          </p:cNvSpPr>
          <p:nvPr>
            <p:ph type="title"/>
          </p:nvPr>
        </p:nvSpPr>
        <p:spPr/>
        <p:txBody>
          <a:bodyPr/>
          <a:lstStyle/>
          <a:p>
            <a:r>
              <a:rPr lang="en-US" dirty="0"/>
              <a:t>Combat Exposure and Substance Use</a:t>
            </a:r>
          </a:p>
        </p:txBody>
      </p:sp>
      <p:sp>
        <p:nvSpPr>
          <p:cNvPr id="3" name="Content Placeholder 2">
            <a:extLst>
              <a:ext uri="{FF2B5EF4-FFF2-40B4-BE49-F238E27FC236}">
                <a16:creationId xmlns:a16="http://schemas.microsoft.com/office/drawing/2014/main" id="{9F35C25D-B0C8-48FD-9ED7-1C7604E806AD}"/>
              </a:ext>
            </a:extLst>
          </p:cNvPr>
          <p:cNvSpPr>
            <a:spLocks noGrp="1"/>
          </p:cNvSpPr>
          <p:nvPr>
            <p:ph idx="1"/>
          </p:nvPr>
        </p:nvSpPr>
        <p:spPr/>
        <p:txBody>
          <a:bodyPr/>
          <a:lstStyle/>
          <a:p>
            <a:r>
              <a:rPr lang="en-US" sz="2400" dirty="0"/>
              <a:t>Alcohol abuse doubles following combat deployment (Jacobson et al 2008)</a:t>
            </a:r>
          </a:p>
          <a:p>
            <a:r>
              <a:rPr lang="en-US" sz="2400" dirty="0"/>
              <a:t>Greater combat exposure is associated with greater substance abuse  </a:t>
            </a:r>
          </a:p>
          <a:p>
            <a:r>
              <a:rPr lang="en-US" sz="2400" dirty="0"/>
              <a:t>Reserve &amp; Guard personnel had higher rate of new onset alcohol abuse post deployment than active-duty personnel</a:t>
            </a:r>
          </a:p>
          <a:p>
            <a:endParaRPr lang="en-US" dirty="0"/>
          </a:p>
        </p:txBody>
      </p:sp>
      <p:sp>
        <p:nvSpPr>
          <p:cNvPr id="4" name="Slide Number Placeholder 3">
            <a:extLst>
              <a:ext uri="{FF2B5EF4-FFF2-40B4-BE49-F238E27FC236}">
                <a16:creationId xmlns:a16="http://schemas.microsoft.com/office/drawing/2014/main" id="{C9FCF02E-8ADC-4293-8C5E-61079B8ABEB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47267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864E-8B63-4115-8930-FBCC43D80151}"/>
              </a:ext>
            </a:extLst>
          </p:cNvPr>
          <p:cNvSpPr>
            <a:spLocks noGrp="1"/>
          </p:cNvSpPr>
          <p:nvPr>
            <p:ph type="title"/>
          </p:nvPr>
        </p:nvSpPr>
        <p:spPr/>
        <p:txBody>
          <a:bodyPr/>
          <a:lstStyle/>
          <a:p>
            <a:r>
              <a:rPr lang="en-US" dirty="0">
                <a:solidFill>
                  <a:srgbClr val="FF0000"/>
                </a:solidFill>
              </a:rPr>
              <a:t>Warning</a:t>
            </a:r>
            <a:r>
              <a:rPr lang="en-US" dirty="0"/>
              <a:t> Signs of Suicide</a:t>
            </a:r>
          </a:p>
        </p:txBody>
      </p:sp>
      <p:sp>
        <p:nvSpPr>
          <p:cNvPr id="3" name="Content Placeholder 2">
            <a:extLst>
              <a:ext uri="{FF2B5EF4-FFF2-40B4-BE49-F238E27FC236}">
                <a16:creationId xmlns:a16="http://schemas.microsoft.com/office/drawing/2014/main" id="{EB6CFEC2-3CF4-4742-8E8E-0AB202142F08}"/>
              </a:ext>
            </a:extLst>
          </p:cNvPr>
          <p:cNvSpPr>
            <a:spLocks noGrp="1"/>
          </p:cNvSpPr>
          <p:nvPr>
            <p:ph idx="1"/>
          </p:nvPr>
        </p:nvSpPr>
        <p:spPr/>
        <p:txBody>
          <a:bodyPr/>
          <a:lstStyle/>
          <a:p>
            <a:r>
              <a:rPr lang="en-US" dirty="0"/>
              <a:t>Hopelessness </a:t>
            </a:r>
          </a:p>
          <a:p>
            <a:r>
              <a:rPr lang="en-US" dirty="0"/>
              <a:t>Rage, anger, seeking revenge </a:t>
            </a:r>
          </a:p>
          <a:p>
            <a:r>
              <a:rPr lang="en-US" dirty="0"/>
              <a:t>Acting recklessly or engaging in risky activities, seemingly without   thinking</a:t>
            </a:r>
          </a:p>
          <a:p>
            <a:r>
              <a:rPr lang="en-US" dirty="0"/>
              <a:t>Feeling trapped—like there’s no way out </a:t>
            </a:r>
          </a:p>
          <a:p>
            <a:r>
              <a:rPr lang="en-US" dirty="0"/>
              <a:t>Increasing alcohol or drug abuse</a:t>
            </a:r>
          </a:p>
          <a:p>
            <a:r>
              <a:rPr lang="en-US" dirty="0"/>
              <a:t>Withdrawing from friends, family, and society</a:t>
            </a:r>
          </a:p>
          <a:p>
            <a:r>
              <a:rPr lang="en-US" dirty="0"/>
              <a:t>Anxiety, agitation, inability to sleep, or sleeping all the time</a:t>
            </a:r>
          </a:p>
          <a:p>
            <a:r>
              <a:rPr lang="en-US" dirty="0"/>
              <a:t>Dramatic changes in mood</a:t>
            </a:r>
          </a:p>
          <a:p>
            <a:r>
              <a:rPr lang="en-US" dirty="0"/>
              <a:t>Perceiving no reason for living, no sense of purpose in life </a:t>
            </a:r>
          </a:p>
          <a:p>
            <a:endParaRPr lang="en-US" dirty="0"/>
          </a:p>
        </p:txBody>
      </p:sp>
      <p:sp>
        <p:nvSpPr>
          <p:cNvPr id="4" name="Slide Number Placeholder 3">
            <a:extLst>
              <a:ext uri="{FF2B5EF4-FFF2-40B4-BE49-F238E27FC236}">
                <a16:creationId xmlns:a16="http://schemas.microsoft.com/office/drawing/2014/main" id="{00BC71F7-61D6-40E3-9CC8-39D952DBB704}"/>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97806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D42E-C379-498F-AE02-AA5E1EFDDB70}"/>
              </a:ext>
            </a:extLst>
          </p:cNvPr>
          <p:cNvSpPr>
            <a:spLocks noGrp="1"/>
          </p:cNvSpPr>
          <p:nvPr>
            <p:ph type="title"/>
          </p:nvPr>
        </p:nvSpPr>
        <p:spPr/>
        <p:txBody>
          <a:bodyPr/>
          <a:lstStyle/>
          <a:p>
            <a:r>
              <a:rPr lang="en-US" dirty="0"/>
              <a:t>Facts about Veterans and Suicide</a:t>
            </a:r>
          </a:p>
        </p:txBody>
      </p:sp>
      <p:sp>
        <p:nvSpPr>
          <p:cNvPr id="3" name="Content Placeholder 2">
            <a:extLst>
              <a:ext uri="{FF2B5EF4-FFF2-40B4-BE49-F238E27FC236}">
                <a16:creationId xmlns:a16="http://schemas.microsoft.com/office/drawing/2014/main" id="{8B3FB5DB-BFB6-4CF2-9E25-B31F4309710F}"/>
              </a:ext>
            </a:extLst>
          </p:cNvPr>
          <p:cNvSpPr>
            <a:spLocks noGrp="1"/>
          </p:cNvSpPr>
          <p:nvPr>
            <p:ph idx="1"/>
          </p:nvPr>
        </p:nvSpPr>
        <p:spPr/>
        <p:txBody>
          <a:bodyPr/>
          <a:lstStyle/>
          <a:p>
            <a:pPr eaLnBrk="1" hangingPunct="1">
              <a:lnSpc>
                <a:spcPct val="90000"/>
              </a:lnSpc>
              <a:spcBef>
                <a:spcPts val="0"/>
              </a:spcBef>
              <a:defRPr/>
            </a:pPr>
            <a:r>
              <a:rPr lang="en-US" altLang="en-US" sz="2400" dirty="0">
                <a:solidFill>
                  <a:schemeClr val="tx1"/>
                </a:solidFill>
                <a:cs typeface="Myriad Roman" charset="0"/>
              </a:rPr>
              <a:t>Suicide was the </a:t>
            </a:r>
            <a:r>
              <a:rPr lang="en-US" altLang="en-US" sz="2400" b="1" dirty="0">
                <a:solidFill>
                  <a:srgbClr val="0070C0"/>
                </a:solidFill>
                <a:cs typeface="Myriad Roman" charset="0"/>
              </a:rPr>
              <a:t>second </a:t>
            </a:r>
            <a:r>
              <a:rPr lang="en-US" altLang="en-US" sz="2400" dirty="0">
                <a:solidFill>
                  <a:schemeClr val="tx1"/>
                </a:solidFill>
                <a:cs typeface="Myriad Roman" charset="0"/>
              </a:rPr>
              <a:t>leading cause of death for Veterans ages 18-45</a:t>
            </a:r>
            <a:endParaRPr lang="en-US" altLang="en-US" sz="2400" baseline="30000" dirty="0">
              <a:cs typeface="Myriad Roman" charset="0"/>
            </a:endParaRPr>
          </a:p>
          <a:p>
            <a:pPr eaLnBrk="1" hangingPunct="1">
              <a:lnSpc>
                <a:spcPct val="90000"/>
              </a:lnSpc>
              <a:spcBef>
                <a:spcPts val="0"/>
              </a:spcBef>
              <a:defRPr/>
            </a:pPr>
            <a:endParaRPr lang="en-US" altLang="en-US" sz="2400" i="1" dirty="0">
              <a:cs typeface="Myriad Roman" charset="0"/>
            </a:endParaRPr>
          </a:p>
          <a:p>
            <a:pPr>
              <a:spcBef>
                <a:spcPts val="0"/>
              </a:spcBef>
              <a:defRPr/>
            </a:pPr>
            <a:r>
              <a:rPr lang="en-US" sz="2400" dirty="0"/>
              <a:t>Veterans are more likely than the general population to use </a:t>
            </a:r>
            <a:r>
              <a:rPr lang="en-US" sz="2400" b="1" dirty="0">
                <a:solidFill>
                  <a:srgbClr val="0070C0"/>
                </a:solidFill>
              </a:rPr>
              <a:t>firearms</a:t>
            </a:r>
            <a:r>
              <a:rPr lang="en-US" sz="2400" dirty="0"/>
              <a:t> as a means for suicide</a:t>
            </a:r>
          </a:p>
          <a:p>
            <a:pPr eaLnBrk="1" hangingPunct="1">
              <a:lnSpc>
                <a:spcPct val="90000"/>
              </a:lnSpc>
              <a:spcBef>
                <a:spcPts val="0"/>
              </a:spcBef>
              <a:defRPr/>
            </a:pPr>
            <a:endParaRPr lang="en-US" altLang="en-US" sz="2400" i="1" dirty="0">
              <a:cs typeface="Myriad Roman" charset="0"/>
            </a:endParaRPr>
          </a:p>
          <a:p>
            <a:pPr eaLnBrk="1" hangingPunct="1">
              <a:spcBef>
                <a:spcPts val="0"/>
              </a:spcBef>
              <a:defRPr/>
            </a:pPr>
            <a:r>
              <a:rPr lang="en-US" altLang="en-US" sz="2400" dirty="0"/>
              <a:t>On average, </a:t>
            </a:r>
            <a:r>
              <a:rPr lang="en-US" altLang="en-US" sz="2400" b="1" dirty="0">
                <a:solidFill>
                  <a:srgbClr val="0070C0"/>
                </a:solidFill>
              </a:rPr>
              <a:t>16.8</a:t>
            </a:r>
            <a:r>
              <a:rPr lang="en-US" altLang="en-US" sz="2400" dirty="0">
                <a:solidFill>
                  <a:schemeClr val="tx2"/>
                </a:solidFill>
                <a:effectLst/>
              </a:rPr>
              <a:t> </a:t>
            </a:r>
            <a:r>
              <a:rPr lang="en-US" altLang="en-US" sz="2400" dirty="0">
                <a:effectLst/>
              </a:rPr>
              <a:t>Veterans die by suicide every day in the US. </a:t>
            </a:r>
            <a:r>
              <a:rPr lang="en-US" altLang="en-US" sz="2400" b="1" dirty="0">
                <a:solidFill>
                  <a:srgbClr val="0070C0"/>
                </a:solidFill>
              </a:rPr>
              <a:t>6.7</a:t>
            </a:r>
            <a:r>
              <a:rPr lang="en-US" altLang="en-US" sz="2400" b="1" dirty="0">
                <a:solidFill>
                  <a:schemeClr val="accent2">
                    <a:lumMod val="40000"/>
                    <a:lumOff val="60000"/>
                  </a:schemeClr>
                </a:solidFill>
                <a:effectLst>
                  <a:outerShdw blurRad="38100" dist="38100" dir="2700000" algn="tl">
                    <a:srgbClr val="000000">
                      <a:alpha val="43137"/>
                    </a:srgbClr>
                  </a:outerShdw>
                </a:effectLst>
              </a:rPr>
              <a:t> </a:t>
            </a:r>
            <a:r>
              <a:rPr lang="en-US" altLang="en-US" sz="2400" dirty="0">
                <a:effectLst/>
              </a:rPr>
              <a:t>of these Veterans are engaged in VHA care, </a:t>
            </a:r>
            <a:r>
              <a:rPr lang="en-US" altLang="en-US" sz="2400" b="1" dirty="0">
                <a:solidFill>
                  <a:srgbClr val="0070C0"/>
                </a:solidFill>
              </a:rPr>
              <a:t>10.1</a:t>
            </a:r>
            <a:r>
              <a:rPr lang="en-US" altLang="en-US" sz="2400" dirty="0">
                <a:effectLst/>
              </a:rPr>
              <a:t> are not.</a:t>
            </a:r>
            <a:endParaRPr lang="en-US" altLang="en-US" sz="2400" baseline="30000" dirty="0"/>
          </a:p>
          <a:p>
            <a:pPr eaLnBrk="1" hangingPunct="1">
              <a:spcBef>
                <a:spcPts val="0"/>
              </a:spcBef>
              <a:defRPr/>
            </a:pPr>
            <a:endParaRPr lang="en-US" altLang="en-US" sz="2400" dirty="0"/>
          </a:p>
          <a:p>
            <a:pPr eaLnBrk="1" hangingPunct="1">
              <a:spcBef>
                <a:spcPts val="0"/>
              </a:spcBef>
              <a:defRPr/>
            </a:pPr>
            <a:r>
              <a:rPr lang="en-US" altLang="en-US" sz="2400" b="1" dirty="0">
                <a:solidFill>
                  <a:srgbClr val="0070C0"/>
                </a:solidFill>
              </a:rPr>
              <a:t>6,146 </a:t>
            </a:r>
            <a:r>
              <a:rPr lang="en-US" altLang="en-US" sz="2400" dirty="0">
                <a:solidFill>
                  <a:schemeClr val="tx1"/>
                </a:solidFill>
              </a:rPr>
              <a:t>Veterans died by suicide in 2020, which is </a:t>
            </a:r>
            <a:r>
              <a:rPr lang="en-US" altLang="en-US" sz="2400" b="1" dirty="0">
                <a:solidFill>
                  <a:srgbClr val="0070C0"/>
                </a:solidFill>
              </a:rPr>
              <a:t>343</a:t>
            </a:r>
            <a:r>
              <a:rPr lang="en-US" altLang="en-US" sz="2400" dirty="0">
                <a:solidFill>
                  <a:schemeClr val="tx1"/>
                </a:solidFill>
              </a:rPr>
              <a:t> </a:t>
            </a:r>
            <a:r>
              <a:rPr lang="en-US" altLang="en-US" sz="2400">
                <a:solidFill>
                  <a:schemeClr val="tx1"/>
                </a:solidFill>
              </a:rPr>
              <a:t>fewer than in 2019</a:t>
            </a:r>
            <a:endParaRPr lang="en-US" altLang="en-US" sz="2400" dirty="0"/>
          </a:p>
          <a:p>
            <a:endParaRPr lang="en-US" dirty="0"/>
          </a:p>
        </p:txBody>
      </p:sp>
      <p:sp>
        <p:nvSpPr>
          <p:cNvPr id="4" name="Slide Number Placeholder 3">
            <a:extLst>
              <a:ext uri="{FF2B5EF4-FFF2-40B4-BE49-F238E27FC236}">
                <a16:creationId xmlns:a16="http://schemas.microsoft.com/office/drawing/2014/main" id="{C87D3032-BA5D-4309-9860-AD116528EC2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7328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D416-DB53-4C5F-95F4-5E4A4E9F71AE}"/>
              </a:ext>
            </a:extLst>
          </p:cNvPr>
          <p:cNvSpPr>
            <a:spLocks noGrp="1"/>
          </p:cNvSpPr>
          <p:nvPr>
            <p:ph type="title"/>
          </p:nvPr>
        </p:nvSpPr>
        <p:spPr/>
        <p:txBody>
          <a:bodyPr/>
          <a:lstStyle/>
          <a:p>
            <a:r>
              <a:rPr lang="en-US" dirty="0"/>
              <a:t>Veterans Crisis Line: Call, Chat, or Text</a:t>
            </a:r>
          </a:p>
        </p:txBody>
      </p:sp>
      <p:sp>
        <p:nvSpPr>
          <p:cNvPr id="4" name="Slide Number Placeholder 3">
            <a:extLst>
              <a:ext uri="{FF2B5EF4-FFF2-40B4-BE49-F238E27FC236}">
                <a16:creationId xmlns:a16="http://schemas.microsoft.com/office/drawing/2014/main" id="{6FEF8E69-FFE1-46DD-A93B-A668B2D5DD19}"/>
              </a:ext>
            </a:extLst>
          </p:cNvPr>
          <p:cNvSpPr>
            <a:spLocks noGrp="1"/>
          </p:cNvSpPr>
          <p:nvPr>
            <p:ph type="sldNum" sz="quarter" idx="12"/>
          </p:nvPr>
        </p:nvSpPr>
        <p:spPr/>
        <p:txBody>
          <a:bodyPr/>
          <a:lstStyle/>
          <a:p>
            <a:endParaRPr lang="en-US" dirty="0"/>
          </a:p>
        </p:txBody>
      </p:sp>
      <p:pic>
        <p:nvPicPr>
          <p:cNvPr id="6" name="Picture 5">
            <a:extLst>
              <a:ext uri="{FF2B5EF4-FFF2-40B4-BE49-F238E27FC236}">
                <a16:creationId xmlns:a16="http://schemas.microsoft.com/office/drawing/2014/main" id="{7A73743B-0645-4127-B196-6E373143FE9C}"/>
              </a:ext>
            </a:extLst>
          </p:cNvPr>
          <p:cNvPicPr>
            <a:picLocks noChangeAspect="1"/>
          </p:cNvPicPr>
          <p:nvPr/>
        </p:nvPicPr>
        <p:blipFill>
          <a:blip r:embed="rId2"/>
          <a:stretch>
            <a:fillRect/>
          </a:stretch>
        </p:blipFill>
        <p:spPr>
          <a:xfrm>
            <a:off x="2019104" y="1796947"/>
            <a:ext cx="7620392" cy="3988005"/>
          </a:xfrm>
          <a:prstGeom prst="rect">
            <a:avLst/>
          </a:prstGeom>
        </p:spPr>
      </p:pic>
    </p:spTree>
    <p:extLst>
      <p:ext uri="{BB962C8B-B14F-4D97-AF65-F5344CB8AC3E}">
        <p14:creationId xmlns:p14="http://schemas.microsoft.com/office/powerpoint/2010/main" val="2634485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B899-A7D0-408B-A0FD-08E739881D7C}"/>
              </a:ext>
            </a:extLst>
          </p:cNvPr>
          <p:cNvSpPr>
            <a:spLocks noGrp="1"/>
          </p:cNvSpPr>
          <p:nvPr>
            <p:ph type="title"/>
          </p:nvPr>
        </p:nvSpPr>
        <p:spPr/>
        <p:txBody>
          <a:bodyPr/>
          <a:lstStyle/>
          <a:p>
            <a:r>
              <a:rPr lang="en-US" dirty="0"/>
              <a:t>What can we do?</a:t>
            </a:r>
          </a:p>
        </p:txBody>
      </p:sp>
      <p:sp>
        <p:nvSpPr>
          <p:cNvPr id="3" name="Slide Number Placeholder 2">
            <a:extLst>
              <a:ext uri="{FF2B5EF4-FFF2-40B4-BE49-F238E27FC236}">
                <a16:creationId xmlns:a16="http://schemas.microsoft.com/office/drawing/2014/main" id="{C762A1BA-B6E9-4E58-B4EA-7DE3A40616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250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217D-C4B5-D7FB-6973-66DB4D98C081}"/>
              </a:ext>
            </a:extLst>
          </p:cNvPr>
          <p:cNvSpPr>
            <a:spLocks noGrp="1"/>
          </p:cNvSpPr>
          <p:nvPr>
            <p:ph type="title"/>
          </p:nvPr>
        </p:nvSpPr>
        <p:spPr/>
        <p:txBody>
          <a:bodyPr>
            <a:normAutofit fontScale="90000"/>
          </a:bodyPr>
          <a:lstStyle/>
          <a:p>
            <a:pPr>
              <a:defRPr/>
            </a:pPr>
            <a:r>
              <a:rPr lang="en-US" dirty="0"/>
              <a:t>De-escalation</a:t>
            </a:r>
            <a:br>
              <a:rPr lang="en-US" dirty="0"/>
            </a:br>
            <a:r>
              <a:rPr lang="en-US" dirty="0"/>
              <a:t>Techniques to employ</a:t>
            </a:r>
          </a:p>
        </p:txBody>
      </p:sp>
      <p:sp>
        <p:nvSpPr>
          <p:cNvPr id="3" name="Content Placeholder 2">
            <a:extLst>
              <a:ext uri="{FF2B5EF4-FFF2-40B4-BE49-F238E27FC236}">
                <a16:creationId xmlns:a16="http://schemas.microsoft.com/office/drawing/2014/main" id="{113DB8A0-A6AD-B088-B38B-168D1B4E0C9E}"/>
              </a:ext>
            </a:extLst>
          </p:cNvPr>
          <p:cNvSpPr>
            <a:spLocks noGrp="1"/>
          </p:cNvSpPr>
          <p:nvPr>
            <p:ph idx="1"/>
          </p:nvPr>
        </p:nvSpPr>
        <p:spPr/>
        <p:txBody>
          <a:bodyPr/>
          <a:lstStyle/>
          <a:p>
            <a:pPr>
              <a:defRPr/>
            </a:pPr>
            <a:r>
              <a:rPr lang="en-US" dirty="0"/>
              <a:t>When interacting with those who may be experiencing psychiatric symptoms and/or are conditioned to be impulsive, reactive, ready to defend, consider:</a:t>
            </a:r>
          </a:p>
          <a:p>
            <a:pPr lvl="1">
              <a:defRPr/>
            </a:pPr>
            <a:r>
              <a:rPr lang="en-US" dirty="0"/>
              <a:t>Non verbal awareness (</a:t>
            </a:r>
            <a:r>
              <a:rPr lang="en-US" dirty="0" err="1"/>
              <a:t>eg</a:t>
            </a:r>
            <a:r>
              <a:rPr lang="en-US" dirty="0"/>
              <a:t>. body posture)</a:t>
            </a:r>
          </a:p>
          <a:p>
            <a:pPr lvl="1">
              <a:defRPr/>
            </a:pPr>
            <a:r>
              <a:rPr lang="en-US" dirty="0"/>
              <a:t>Verbal cues (</a:t>
            </a:r>
            <a:r>
              <a:rPr lang="en-US" dirty="0" err="1"/>
              <a:t>eg</a:t>
            </a:r>
            <a:r>
              <a:rPr lang="en-US" dirty="0"/>
              <a:t>. tone of voice)</a:t>
            </a:r>
          </a:p>
          <a:p>
            <a:pPr lvl="1">
              <a:defRPr/>
            </a:pPr>
            <a:r>
              <a:rPr lang="en-US" dirty="0"/>
              <a:t>Personal Space</a:t>
            </a:r>
          </a:p>
          <a:p>
            <a:pPr lvl="1">
              <a:defRPr/>
            </a:pPr>
            <a:r>
              <a:rPr lang="en-US" dirty="0"/>
              <a:t>Environment (lower lights, radio)</a:t>
            </a:r>
          </a:p>
          <a:p>
            <a:pPr lvl="1">
              <a:defRPr/>
            </a:pPr>
            <a:endParaRPr lang="en-US" dirty="0"/>
          </a:p>
          <a:p>
            <a:r>
              <a:rPr lang="en-US" dirty="0"/>
              <a:t>Reduce the intensity of the situation</a:t>
            </a:r>
          </a:p>
          <a:p>
            <a:r>
              <a:rPr lang="en-US" dirty="0"/>
              <a:t>Goal is not only to maximize de-escalation, but also to PREVENT escalation or re-escalation</a:t>
            </a:r>
          </a:p>
          <a:p>
            <a:r>
              <a:rPr lang="en-US" dirty="0"/>
              <a:t>Requires ongoing re-assessment of situation</a:t>
            </a:r>
          </a:p>
          <a:p>
            <a:r>
              <a:rPr lang="en-US" dirty="0"/>
              <a:t>Speed up or slow down your response based on the situation</a:t>
            </a:r>
          </a:p>
          <a:p>
            <a:pPr lvl="1">
              <a:defRPr/>
            </a:pPr>
            <a:endParaRPr lang="en-US" dirty="0"/>
          </a:p>
          <a:p>
            <a:pPr lvl="1">
              <a:defRPr/>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1055-239E-8B50-2611-0FD0716F45B4}"/>
              </a:ext>
            </a:extLst>
          </p:cNvPr>
          <p:cNvSpPr>
            <a:spLocks noGrp="1"/>
          </p:cNvSpPr>
          <p:nvPr>
            <p:ph type="title"/>
          </p:nvPr>
        </p:nvSpPr>
        <p:spPr>
          <a:xfrm>
            <a:off x="689428" y="351518"/>
            <a:ext cx="8229600" cy="1139825"/>
          </a:xfrm>
        </p:spPr>
        <p:txBody>
          <a:bodyPr/>
          <a:lstStyle/>
          <a:p>
            <a:pPr>
              <a:defRPr/>
            </a:pPr>
            <a:r>
              <a:rPr lang="en-US" dirty="0"/>
              <a:t>Techniques to employ (cont.)</a:t>
            </a:r>
          </a:p>
        </p:txBody>
      </p:sp>
      <p:sp>
        <p:nvSpPr>
          <p:cNvPr id="3" name="Content Placeholder 2">
            <a:extLst>
              <a:ext uri="{FF2B5EF4-FFF2-40B4-BE49-F238E27FC236}">
                <a16:creationId xmlns:a16="http://schemas.microsoft.com/office/drawing/2014/main" id="{DBED6107-FE29-1FB5-C333-7ABE1DE3AA35}"/>
              </a:ext>
            </a:extLst>
          </p:cNvPr>
          <p:cNvSpPr>
            <a:spLocks noGrp="1"/>
          </p:cNvSpPr>
          <p:nvPr>
            <p:ph idx="1"/>
          </p:nvPr>
        </p:nvSpPr>
        <p:spPr>
          <a:xfrm>
            <a:off x="1865085" y="1447800"/>
            <a:ext cx="8229600" cy="4648200"/>
          </a:xfrm>
        </p:spPr>
        <p:txBody>
          <a:bodyPr/>
          <a:lstStyle/>
          <a:p>
            <a:pPr>
              <a:defRPr/>
            </a:pPr>
            <a:r>
              <a:rPr lang="en-US" sz="2200" dirty="0"/>
              <a:t>Other considerations:</a:t>
            </a:r>
          </a:p>
          <a:p>
            <a:pPr lvl="1">
              <a:defRPr/>
            </a:pPr>
            <a:r>
              <a:rPr lang="en-US" sz="2200" dirty="0"/>
              <a:t>Clarification (“good dentist technique”)</a:t>
            </a:r>
          </a:p>
          <a:p>
            <a:pPr lvl="1">
              <a:defRPr/>
            </a:pPr>
            <a:r>
              <a:rPr lang="en-US" sz="2200" dirty="0"/>
              <a:t>Simple 1-step instructions</a:t>
            </a:r>
          </a:p>
          <a:p>
            <a:pPr lvl="1">
              <a:defRPr/>
            </a:pPr>
            <a:r>
              <a:rPr lang="en-US" sz="2200" dirty="0"/>
              <a:t>Stay calm/supportive</a:t>
            </a:r>
          </a:p>
          <a:p>
            <a:pPr lvl="1">
              <a:defRPr/>
            </a:pPr>
            <a:r>
              <a:rPr lang="en-US" sz="2200" dirty="0"/>
              <a:t>Grounding  </a:t>
            </a:r>
            <a:r>
              <a:rPr lang="en-US" sz="2400" i="1" dirty="0"/>
              <a:t>…</a:t>
            </a:r>
            <a:r>
              <a:rPr lang="en-US" sz="2200" i="1" dirty="0"/>
              <a:t>Get them in the here and now…(Where were you heading? Do you know what street you are on now?)</a:t>
            </a:r>
            <a:endParaRPr lang="en-US" sz="2200" dirty="0"/>
          </a:p>
          <a:p>
            <a:pPr lvl="1">
              <a:defRPr/>
            </a:pPr>
            <a:r>
              <a:rPr lang="en-US" sz="2200" dirty="0"/>
              <a:t>Breathing</a:t>
            </a:r>
          </a:p>
          <a:p>
            <a:pPr lvl="1">
              <a:defRPr/>
            </a:pPr>
            <a:r>
              <a:rPr lang="en-US" sz="2200" dirty="0"/>
              <a:t>Walk together/Get to sit down</a:t>
            </a:r>
          </a:p>
          <a:p>
            <a:pPr lvl="1">
              <a:defRPr/>
            </a:pPr>
            <a:r>
              <a:rPr lang="en-US" sz="2200" dirty="0"/>
              <a:t>Avoid threats, intimidation, judgement</a:t>
            </a:r>
          </a:p>
          <a:p>
            <a:pPr lvl="1">
              <a:defRPr/>
            </a:pPr>
            <a:r>
              <a:rPr lang="en-US" sz="2200" dirty="0"/>
              <a:t>Active listening / Open-ended questioning</a:t>
            </a:r>
            <a:endParaRPr lang="en-US" dirty="0">
              <a:latin typeface="Arial" pitchFamily="34" charset="0"/>
              <a:cs typeface="Arial" pitchFamily="34" charset="0"/>
            </a:endParaRPr>
          </a:p>
          <a:p>
            <a:pPr lvl="1">
              <a:defRP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3E189-2D41-2674-47A8-733527B7563D}"/>
              </a:ext>
            </a:extLst>
          </p:cNvPr>
          <p:cNvSpPr>
            <a:spLocks noGrp="1"/>
          </p:cNvSpPr>
          <p:nvPr>
            <p:ph type="title"/>
          </p:nvPr>
        </p:nvSpPr>
        <p:spPr/>
        <p:txBody>
          <a:bodyPr/>
          <a:lstStyle/>
          <a:p>
            <a:pPr>
              <a:defRPr/>
            </a:pPr>
            <a:r>
              <a:rPr lang="en-US" dirty="0"/>
              <a:t>Actions to consider when responding to Veteran crisis</a:t>
            </a:r>
          </a:p>
        </p:txBody>
      </p:sp>
      <p:sp>
        <p:nvSpPr>
          <p:cNvPr id="3" name="Content Placeholder 2">
            <a:extLst>
              <a:ext uri="{FF2B5EF4-FFF2-40B4-BE49-F238E27FC236}">
                <a16:creationId xmlns:a16="http://schemas.microsoft.com/office/drawing/2014/main" id="{E10D4694-3FCF-73A3-12E2-5A4CE001CD87}"/>
              </a:ext>
            </a:extLst>
          </p:cNvPr>
          <p:cNvSpPr>
            <a:spLocks noGrp="1"/>
          </p:cNvSpPr>
          <p:nvPr>
            <p:ph idx="1"/>
          </p:nvPr>
        </p:nvSpPr>
        <p:spPr/>
        <p:txBody>
          <a:bodyPr/>
          <a:lstStyle/>
          <a:p>
            <a:pPr>
              <a:defRPr/>
            </a:pPr>
            <a:r>
              <a:rPr lang="en-US" sz="3100" dirty="0"/>
              <a:t>Look for clues that your subject is a veteran</a:t>
            </a:r>
          </a:p>
          <a:p>
            <a:pPr>
              <a:defRPr/>
            </a:pPr>
            <a:r>
              <a:rPr lang="en-US" sz="2600" dirty="0"/>
              <a:t>A</a:t>
            </a:r>
            <a:r>
              <a:rPr lang="en-US" sz="2600" dirty="0">
                <a:latin typeface="Arial" pitchFamily="34" charset="0"/>
                <a:cs typeface="Arial" pitchFamily="34" charset="0"/>
              </a:rPr>
              <a:t>sk “Have you served in the US military?”</a:t>
            </a:r>
            <a:endParaRPr lang="en-US" sz="2600" dirty="0"/>
          </a:p>
          <a:p>
            <a:pPr lvl="1">
              <a:defRPr/>
            </a:pPr>
            <a:r>
              <a:rPr lang="en-US" sz="2600" dirty="0"/>
              <a:t>Respect veteran status</a:t>
            </a:r>
          </a:p>
          <a:p>
            <a:pPr lvl="1">
              <a:defRPr/>
            </a:pPr>
            <a:r>
              <a:rPr lang="en-US" sz="2600" dirty="0"/>
              <a:t>Express appreciation for their service</a:t>
            </a:r>
          </a:p>
          <a:p>
            <a:pPr lvl="1">
              <a:defRPr/>
            </a:pPr>
            <a:r>
              <a:rPr lang="en-US" sz="2600" i="1" dirty="0"/>
              <a:t>Ask about military (“I see you have a veteran plate…thanks for your service! what branch were you in?”; IF you are a veteran and feel comfortable—disclose branch, </a:t>
            </a:r>
            <a:r>
              <a:rPr lang="en-US" sz="2600" i="1" dirty="0" err="1"/>
              <a:t>etc</a:t>
            </a:r>
            <a:r>
              <a:rPr lang="en-US" sz="2600" i="1"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382E-5779-08A9-2594-B9ABBA161734}"/>
              </a:ext>
            </a:extLst>
          </p:cNvPr>
          <p:cNvSpPr>
            <a:spLocks noGrp="1"/>
          </p:cNvSpPr>
          <p:nvPr>
            <p:ph type="title"/>
          </p:nvPr>
        </p:nvSpPr>
        <p:spPr/>
        <p:txBody>
          <a:bodyPr/>
          <a:lstStyle/>
          <a:p>
            <a:pPr>
              <a:defRPr/>
            </a:pPr>
            <a:r>
              <a:rPr lang="en-US" dirty="0"/>
              <a:t>Actions to consider when responding to Veteran crisis</a:t>
            </a:r>
          </a:p>
        </p:txBody>
      </p:sp>
      <p:sp>
        <p:nvSpPr>
          <p:cNvPr id="3" name="Content Placeholder 2">
            <a:extLst>
              <a:ext uri="{FF2B5EF4-FFF2-40B4-BE49-F238E27FC236}">
                <a16:creationId xmlns:a16="http://schemas.microsoft.com/office/drawing/2014/main" id="{18E77DB8-7B98-12D9-E465-52E783966086}"/>
              </a:ext>
            </a:extLst>
          </p:cNvPr>
          <p:cNvSpPr>
            <a:spLocks noGrp="1"/>
          </p:cNvSpPr>
          <p:nvPr>
            <p:ph idx="1"/>
          </p:nvPr>
        </p:nvSpPr>
        <p:spPr/>
        <p:txBody>
          <a:bodyPr/>
          <a:lstStyle/>
          <a:p>
            <a:pPr>
              <a:defRPr/>
            </a:pPr>
            <a:r>
              <a:rPr lang="en-US" dirty="0"/>
              <a:t>Take extra safety precautions</a:t>
            </a:r>
          </a:p>
          <a:p>
            <a:pPr>
              <a:defRPr/>
            </a:pPr>
            <a:r>
              <a:rPr lang="en-US" dirty="0"/>
              <a:t>Establish a distance between the veteran and everyone around him/her</a:t>
            </a:r>
          </a:p>
          <a:p>
            <a:pPr>
              <a:defRPr/>
            </a:pPr>
            <a:r>
              <a:rPr lang="en-US" dirty="0"/>
              <a:t>Thank for service, try to be as respectful as possible. Do what you can to help him save face</a:t>
            </a:r>
          </a:p>
          <a:p>
            <a:pPr>
              <a:defRPr/>
            </a:pPr>
            <a:r>
              <a:rPr lang="en-US" dirty="0"/>
              <a:t>Minimize surprises</a:t>
            </a:r>
          </a:p>
          <a:p>
            <a:pPr marL="0" indent="0">
              <a:buNone/>
              <a:defRPr/>
            </a:pPr>
            <a:endParaRPr lang="en-US" dirty="0"/>
          </a:p>
          <a:p>
            <a:pPr>
              <a:defRPr/>
            </a:pPr>
            <a:r>
              <a:rPr lang="en-US" dirty="0"/>
              <a:t>Do things that will calm him</a:t>
            </a:r>
          </a:p>
          <a:p>
            <a:pPr>
              <a:defRPr/>
            </a:pPr>
            <a:r>
              <a:rPr lang="en-US" dirty="0"/>
              <a:t>If you have ties to military service mention it</a:t>
            </a:r>
          </a:p>
          <a:p>
            <a:pPr>
              <a:defRPr/>
            </a:pPr>
            <a:r>
              <a:rPr lang="en-US" dirty="0"/>
              <a:t>Let the veteran talk as long as it is helping him/her wind down</a:t>
            </a:r>
          </a:p>
          <a:p>
            <a:pPr>
              <a:defRPr/>
            </a:pPr>
            <a:r>
              <a:rPr lang="en-US" b="1" i="1" dirty="0"/>
              <a:t>Think of the veteran’s behaviors as symptoms of an injury, not a mental illness</a:t>
            </a:r>
          </a:p>
          <a:p>
            <a:pPr marL="0" indent="0">
              <a:buNone/>
              <a:defRPr/>
            </a:pPr>
            <a:endParaRPr lang="en-US" dirty="0"/>
          </a:p>
          <a:p>
            <a:pPr>
              <a:defRPr/>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DB7-057C-4C1A-88FE-9BE1C203BAD2}"/>
              </a:ext>
            </a:extLst>
          </p:cNvPr>
          <p:cNvSpPr>
            <a:spLocks noGrp="1"/>
          </p:cNvSpPr>
          <p:nvPr>
            <p:ph type="title"/>
          </p:nvPr>
        </p:nvSpPr>
        <p:spPr/>
        <p:txBody>
          <a:bodyPr/>
          <a:lstStyle/>
          <a:p>
            <a:r>
              <a:rPr lang="en-US" dirty="0"/>
              <a:t>Rapport Building</a:t>
            </a:r>
          </a:p>
        </p:txBody>
      </p:sp>
      <p:sp>
        <p:nvSpPr>
          <p:cNvPr id="3" name="Content Placeholder 2">
            <a:extLst>
              <a:ext uri="{FF2B5EF4-FFF2-40B4-BE49-F238E27FC236}">
                <a16:creationId xmlns:a16="http://schemas.microsoft.com/office/drawing/2014/main" id="{7E57A0B5-55FB-44C5-AF47-2726C0CFEF66}"/>
              </a:ext>
            </a:extLst>
          </p:cNvPr>
          <p:cNvSpPr>
            <a:spLocks noGrp="1"/>
          </p:cNvSpPr>
          <p:nvPr>
            <p:ph idx="1"/>
          </p:nvPr>
        </p:nvSpPr>
        <p:spPr>
          <a:xfrm>
            <a:off x="838200" y="1699550"/>
            <a:ext cx="3752850" cy="4070515"/>
          </a:xfrm>
        </p:spPr>
        <p:txBody>
          <a:bodyPr/>
          <a:lstStyle/>
          <a:p>
            <a:pPr marL="0" indent="0">
              <a:buNone/>
            </a:pPr>
            <a:r>
              <a:rPr lang="en-US" sz="2800" b="1" dirty="0">
                <a:solidFill>
                  <a:schemeClr val="accent5">
                    <a:lumMod val="75000"/>
                  </a:schemeClr>
                </a:solidFill>
              </a:rPr>
              <a:t>DON’TS:</a:t>
            </a:r>
          </a:p>
          <a:p>
            <a:endParaRPr lang="en-US" dirty="0"/>
          </a:p>
          <a:p>
            <a:r>
              <a:rPr lang="en-US" dirty="0"/>
              <a:t>“Calm Down!”</a:t>
            </a:r>
          </a:p>
          <a:p>
            <a:r>
              <a:rPr lang="en-US" dirty="0"/>
              <a:t>“Because I told you so!”</a:t>
            </a:r>
          </a:p>
          <a:p>
            <a:r>
              <a:rPr lang="en-US" dirty="0"/>
              <a:t>“Get over here!”</a:t>
            </a:r>
          </a:p>
          <a:p>
            <a:r>
              <a:rPr lang="en-US" dirty="0"/>
              <a:t>“It’s the law!”</a:t>
            </a:r>
          </a:p>
          <a:p>
            <a:r>
              <a:rPr lang="en-US" dirty="0"/>
              <a:t>“I’m not going to tell you again!”</a:t>
            </a:r>
          </a:p>
        </p:txBody>
      </p:sp>
      <p:sp>
        <p:nvSpPr>
          <p:cNvPr id="4" name="Slide Number Placeholder 3">
            <a:extLst>
              <a:ext uri="{FF2B5EF4-FFF2-40B4-BE49-F238E27FC236}">
                <a16:creationId xmlns:a16="http://schemas.microsoft.com/office/drawing/2014/main" id="{DF003675-E0FA-4585-A49E-82D8D52C73D5}"/>
              </a:ext>
            </a:extLst>
          </p:cNvPr>
          <p:cNvSpPr>
            <a:spLocks noGrp="1"/>
          </p:cNvSpPr>
          <p:nvPr>
            <p:ph type="sldNum" sz="quarter" idx="12"/>
          </p:nvPr>
        </p:nvSpPr>
        <p:spPr/>
        <p:txBody>
          <a:bodyPr/>
          <a:lstStyle/>
          <a:p>
            <a:endParaRPr lang="en-US" dirty="0"/>
          </a:p>
        </p:txBody>
      </p:sp>
      <p:sp>
        <p:nvSpPr>
          <p:cNvPr id="5" name="TextBox 4">
            <a:extLst>
              <a:ext uri="{FF2B5EF4-FFF2-40B4-BE49-F238E27FC236}">
                <a16:creationId xmlns:a16="http://schemas.microsoft.com/office/drawing/2014/main" id="{D123D908-EACD-41F0-8F91-6583956B3DC8}"/>
              </a:ext>
            </a:extLst>
          </p:cNvPr>
          <p:cNvSpPr txBox="1"/>
          <p:nvPr/>
        </p:nvSpPr>
        <p:spPr>
          <a:xfrm>
            <a:off x="5876925" y="1699550"/>
            <a:ext cx="3752850" cy="3614323"/>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DO’S:</a:t>
            </a:r>
          </a:p>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“Can I speak with you a moment?”</a:t>
            </a:r>
          </a:p>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 can see you are having some trouble. How can I help?”</a:t>
            </a:r>
          </a:p>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 would appreciate the opportunity to explain why…”</a:t>
            </a:r>
          </a:p>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“Help me understand what I can do to help you.”</a:t>
            </a:r>
          </a:p>
        </p:txBody>
      </p:sp>
    </p:spTree>
    <p:extLst>
      <p:ext uri="{BB962C8B-B14F-4D97-AF65-F5344CB8AC3E}">
        <p14:creationId xmlns:p14="http://schemas.microsoft.com/office/powerpoint/2010/main" val="139453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FFE6-1B7B-4B97-917D-1100686AC964}"/>
              </a:ext>
            </a:extLst>
          </p:cNvPr>
          <p:cNvSpPr>
            <a:spLocks noGrp="1"/>
          </p:cNvSpPr>
          <p:nvPr>
            <p:ph type="title"/>
          </p:nvPr>
        </p:nvSpPr>
        <p:spPr/>
        <p:txBody>
          <a:bodyPr/>
          <a:lstStyle/>
          <a:p>
            <a:r>
              <a:rPr kumimoji="0" lang="en-US" sz="3600" b="0" i="0" u="none" strike="noStrike" kern="0" cap="none" spc="0" normalizeH="0" baseline="0" noProof="0" dirty="0">
                <a:ln>
                  <a:noFill/>
                </a:ln>
                <a:solidFill>
                  <a:schemeClr val="accent1">
                    <a:lumMod val="75000"/>
                  </a:schemeClr>
                </a:solidFill>
                <a:effectLst/>
                <a:uLnTx/>
                <a:uFillTx/>
                <a:latin typeface="Arial"/>
                <a:ea typeface="+mj-ea"/>
                <a:cs typeface="+mj-cs"/>
              </a:rPr>
              <a:t>…to listen to his son whine about being bored.</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801A6005-4141-4BB7-93F4-29BA5E64990A}"/>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4138F9F7-244E-4C9A-ADFD-160849DE7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62480" y="1610474"/>
            <a:ext cx="7071360" cy="4599232"/>
          </a:xfrm>
          <a:prstGeom prst="rect">
            <a:avLst/>
          </a:prstGeom>
        </p:spPr>
      </p:pic>
    </p:spTree>
    <p:extLst>
      <p:ext uri="{BB962C8B-B14F-4D97-AF65-F5344CB8AC3E}">
        <p14:creationId xmlns:p14="http://schemas.microsoft.com/office/powerpoint/2010/main" val="1033035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A4B9-F5C5-4EC4-95E5-4A867CE56006}"/>
              </a:ext>
            </a:extLst>
          </p:cNvPr>
          <p:cNvSpPr>
            <a:spLocks noGrp="1"/>
          </p:cNvSpPr>
          <p:nvPr>
            <p:ph type="title"/>
          </p:nvPr>
        </p:nvSpPr>
        <p:spPr/>
        <p:txBody>
          <a:bodyPr/>
          <a:lstStyle/>
          <a:p>
            <a:r>
              <a:rPr lang="en-US" dirty="0"/>
              <a:t>Communication Cautions</a:t>
            </a:r>
          </a:p>
        </p:txBody>
      </p:sp>
      <p:sp>
        <p:nvSpPr>
          <p:cNvPr id="3" name="Content Placeholder 2">
            <a:extLst>
              <a:ext uri="{FF2B5EF4-FFF2-40B4-BE49-F238E27FC236}">
                <a16:creationId xmlns:a16="http://schemas.microsoft.com/office/drawing/2014/main" id="{3063F9F3-7402-4454-93FB-676209E90AA1}"/>
              </a:ext>
            </a:extLst>
          </p:cNvPr>
          <p:cNvSpPr>
            <a:spLocks noGrp="1"/>
          </p:cNvSpPr>
          <p:nvPr>
            <p:ph idx="1"/>
          </p:nvPr>
        </p:nvSpPr>
        <p:spPr/>
        <p:txBody>
          <a:bodyPr/>
          <a:lstStyle/>
          <a:p>
            <a:pPr>
              <a:defRPr/>
            </a:pPr>
            <a:r>
              <a:rPr lang="en-US" sz="2400" dirty="0"/>
              <a:t>Overreacting</a:t>
            </a:r>
          </a:p>
          <a:p>
            <a:pPr>
              <a:defRPr/>
            </a:pPr>
            <a:r>
              <a:rPr lang="en-US" sz="2400" dirty="0"/>
              <a:t>Power Struggles</a:t>
            </a:r>
          </a:p>
          <a:p>
            <a:pPr>
              <a:defRPr/>
            </a:pPr>
            <a:r>
              <a:rPr lang="en-US" sz="2400" dirty="0"/>
              <a:t>False promises</a:t>
            </a:r>
          </a:p>
          <a:p>
            <a:pPr>
              <a:defRPr/>
            </a:pPr>
            <a:r>
              <a:rPr lang="en-US" sz="2400" dirty="0"/>
              <a:t>Threats</a:t>
            </a:r>
          </a:p>
          <a:p>
            <a:endParaRPr lang="en-US" dirty="0"/>
          </a:p>
        </p:txBody>
      </p:sp>
      <p:sp>
        <p:nvSpPr>
          <p:cNvPr id="4" name="Slide Number Placeholder 3">
            <a:extLst>
              <a:ext uri="{FF2B5EF4-FFF2-40B4-BE49-F238E27FC236}">
                <a16:creationId xmlns:a16="http://schemas.microsoft.com/office/drawing/2014/main" id="{2DF92B7D-E61A-4841-A941-4E2533236CE7}"/>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91277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5ECB-3BB5-4E80-B8DA-D20EA60FE1E0}"/>
              </a:ext>
            </a:extLst>
          </p:cNvPr>
          <p:cNvSpPr>
            <a:spLocks noGrp="1"/>
          </p:cNvSpPr>
          <p:nvPr>
            <p:ph type="title"/>
          </p:nvPr>
        </p:nvSpPr>
        <p:spPr/>
        <p:txBody>
          <a:bodyPr/>
          <a:lstStyle/>
          <a:p>
            <a:r>
              <a:rPr lang="en-US" dirty="0"/>
              <a:t>Veteran status	</a:t>
            </a:r>
          </a:p>
        </p:txBody>
      </p:sp>
      <p:sp>
        <p:nvSpPr>
          <p:cNvPr id="3" name="Content Placeholder 2">
            <a:extLst>
              <a:ext uri="{FF2B5EF4-FFF2-40B4-BE49-F238E27FC236}">
                <a16:creationId xmlns:a16="http://schemas.microsoft.com/office/drawing/2014/main" id="{C5EE24FA-F76F-4DD2-AD41-482390372DF9}"/>
              </a:ext>
            </a:extLst>
          </p:cNvPr>
          <p:cNvSpPr>
            <a:spLocks noGrp="1"/>
          </p:cNvSpPr>
          <p:nvPr>
            <p:ph idx="1"/>
          </p:nvPr>
        </p:nvSpPr>
        <p:spPr/>
        <p:txBody>
          <a:bodyPr/>
          <a:lstStyle/>
          <a:p>
            <a:r>
              <a:rPr lang="en-US" dirty="0"/>
              <a:t>Ask the question (“Have you ever served in the US military?”)</a:t>
            </a:r>
          </a:p>
          <a:p>
            <a:r>
              <a:rPr lang="en-US" dirty="0"/>
              <a:t>Once you’ve established Veteran status, ask if person is being seen at any VA</a:t>
            </a:r>
          </a:p>
          <a:p>
            <a:r>
              <a:rPr lang="en-US" dirty="0"/>
              <a:t>If they are, ask if they have a safety plan and if they have someone they want to call from the plan</a:t>
            </a:r>
          </a:p>
        </p:txBody>
      </p:sp>
      <p:sp>
        <p:nvSpPr>
          <p:cNvPr id="4" name="Slide Number Placeholder 3">
            <a:extLst>
              <a:ext uri="{FF2B5EF4-FFF2-40B4-BE49-F238E27FC236}">
                <a16:creationId xmlns:a16="http://schemas.microsoft.com/office/drawing/2014/main" id="{6BD6A699-68F7-45F4-A9FB-E31D8DB03790}"/>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77886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3CB7-BF09-10FD-62D0-9EDD324A2E0B}"/>
              </a:ext>
            </a:extLst>
          </p:cNvPr>
          <p:cNvSpPr>
            <a:spLocks noGrp="1"/>
          </p:cNvSpPr>
          <p:nvPr>
            <p:ph type="title" idx="4294967295"/>
          </p:nvPr>
        </p:nvSpPr>
        <p:spPr>
          <a:xfrm>
            <a:off x="805543" y="732518"/>
            <a:ext cx="8229600" cy="1139825"/>
          </a:xfrm>
        </p:spPr>
        <p:txBody>
          <a:bodyPr/>
          <a:lstStyle/>
          <a:p>
            <a:pPr eaLnBrk="1" hangingPunct="1">
              <a:defRPr/>
            </a:pPr>
            <a:r>
              <a:rPr lang="en-US" dirty="0"/>
              <a:t>On-Line Resources</a:t>
            </a:r>
          </a:p>
        </p:txBody>
      </p:sp>
      <p:sp>
        <p:nvSpPr>
          <p:cNvPr id="3" name="Content Placeholder 2">
            <a:extLst>
              <a:ext uri="{FF2B5EF4-FFF2-40B4-BE49-F238E27FC236}">
                <a16:creationId xmlns:a16="http://schemas.microsoft.com/office/drawing/2014/main" id="{EB262CF7-1DFA-4FF3-C30B-F96243DD809F}"/>
              </a:ext>
            </a:extLst>
          </p:cNvPr>
          <p:cNvSpPr>
            <a:spLocks noGrp="1"/>
          </p:cNvSpPr>
          <p:nvPr>
            <p:ph idx="4294967295"/>
          </p:nvPr>
        </p:nvSpPr>
        <p:spPr>
          <a:xfrm>
            <a:off x="1502229" y="2082800"/>
            <a:ext cx="8229600" cy="6781800"/>
          </a:xfrm>
        </p:spPr>
        <p:txBody>
          <a:bodyPr/>
          <a:lstStyle/>
          <a:p>
            <a:pPr eaLnBrk="1" hangingPunct="1">
              <a:defRPr/>
            </a:pPr>
            <a:r>
              <a:rPr lang="en-US" sz="2400" dirty="0"/>
              <a:t>National Center for </a:t>
            </a:r>
          </a:p>
          <a:p>
            <a:pPr eaLnBrk="1" hangingPunct="1">
              <a:buFont typeface="Wingdings" panose="05000000000000000000" pitchFamily="2" charset="2"/>
              <a:buNone/>
              <a:defRPr/>
            </a:pPr>
            <a:r>
              <a:rPr lang="en-US" sz="2400" dirty="0"/>
              <a:t>	Posttraumatic Stress Disorder (</a:t>
            </a:r>
            <a:r>
              <a:rPr lang="en-US" sz="2400" dirty="0">
                <a:hlinkClick r:id="rId3"/>
              </a:rPr>
              <a:t>www.ncptsd.va.gov</a:t>
            </a:r>
            <a:r>
              <a:rPr lang="en-US" sz="2400" dirty="0"/>
              <a:t>)</a:t>
            </a:r>
          </a:p>
          <a:p>
            <a:pPr eaLnBrk="1" hangingPunct="1">
              <a:buFont typeface="Wingdings" panose="05000000000000000000" pitchFamily="2" charset="2"/>
              <a:buNone/>
              <a:defRPr/>
            </a:pPr>
            <a:endParaRPr lang="en-US" sz="2400" dirty="0"/>
          </a:p>
          <a:p>
            <a:pPr eaLnBrk="1" hangingPunct="1">
              <a:defRPr/>
            </a:pPr>
            <a:r>
              <a:rPr lang="en-US" sz="2400" dirty="0"/>
              <a:t>Veterans Justice Outreach (</a:t>
            </a:r>
            <a:r>
              <a:rPr lang="en-US" sz="2400" u="sng" dirty="0">
                <a:solidFill>
                  <a:srgbClr val="FFFFCC"/>
                </a:solidFill>
                <a:effectLst>
                  <a:outerShdw blurRad="38100" dist="38100" dir="2700000" algn="tl">
                    <a:srgbClr val="000000">
                      <a:alpha val="43137"/>
                    </a:srgbClr>
                  </a:outerShdw>
                </a:effectLst>
                <a:hlinkClick r:id="rId4"/>
              </a:rPr>
              <a:t>www.va.gov/HOMELESS/VJO.asp</a:t>
            </a:r>
            <a:r>
              <a:rPr lang="en-US" sz="2400" dirty="0"/>
              <a:t>)</a:t>
            </a:r>
          </a:p>
          <a:p>
            <a:pPr eaLnBrk="1" hangingPunct="1">
              <a:buFont typeface="Wingdings" panose="05000000000000000000" pitchFamily="2" charset="2"/>
              <a:buNone/>
              <a:defRPr/>
            </a:pPr>
            <a:endParaRPr lang="en-US" sz="2400" dirty="0"/>
          </a:p>
          <a:p>
            <a:pPr eaLnBrk="1" hangingPunct="1">
              <a:defRPr/>
            </a:pPr>
            <a:r>
              <a:rPr lang="en-US" sz="2400" dirty="0" err="1"/>
              <a:t>NcPTSD</a:t>
            </a:r>
            <a:r>
              <a:rPr lang="en-US" sz="2400" dirty="0"/>
              <a:t> Police Officer Toolkit</a:t>
            </a:r>
          </a:p>
          <a:p>
            <a:pPr eaLnBrk="1" hangingPunct="1">
              <a:buFont typeface="Wingdings" panose="05000000000000000000" pitchFamily="2" charset="2"/>
              <a:buNone/>
              <a:defRPr/>
            </a:pPr>
            <a:r>
              <a:rPr lang="en-US" sz="2400" dirty="0"/>
              <a:t>(</a:t>
            </a:r>
            <a:r>
              <a:rPr lang="en-US" sz="2400" dirty="0">
                <a:hlinkClick r:id="rId5"/>
              </a:rPr>
              <a:t>https://www.ptsd.va.gov/professional/toolkits/police/index.asp</a:t>
            </a:r>
            <a:r>
              <a:rPr lang="en-US" sz="2400" dirty="0"/>
              <a:t>)</a:t>
            </a:r>
          </a:p>
          <a:p>
            <a:pPr marL="0" indent="0">
              <a:buNone/>
              <a:defRPr/>
            </a:pPr>
            <a:endParaRPr lang="en-US" dirty="0"/>
          </a:p>
        </p:txBody>
      </p:sp>
      <p:pic>
        <p:nvPicPr>
          <p:cNvPr id="79876" name="Picture 5" descr="nc_logo">
            <a:extLst>
              <a:ext uri="{FF2B5EF4-FFF2-40B4-BE49-F238E27FC236}">
                <a16:creationId xmlns:a16="http://schemas.microsoft.com/office/drawing/2014/main" id="{67D9EFC8-6458-959B-330B-3B81C0D46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8581" y="1908629"/>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D5E0-6FB0-47DD-83FD-DE670F568AEC}"/>
              </a:ext>
            </a:extLst>
          </p:cNvPr>
          <p:cNvSpPr>
            <a:spLocks noGrp="1"/>
          </p:cNvSpPr>
          <p:nvPr>
            <p:ph type="title"/>
          </p:nvPr>
        </p:nvSpPr>
        <p:spPr/>
        <p:txBody>
          <a:bodyPr>
            <a:normAutofit fontScale="90000"/>
          </a:bodyPr>
          <a:lstStyle/>
          <a:p>
            <a:r>
              <a:rPr kumimoji="0" lang="en-US" sz="3600" b="0" i="0" u="none" strike="noStrike" kern="0" cap="none" spc="0" normalizeH="0" baseline="0" noProof="0" dirty="0">
                <a:ln>
                  <a:noFill/>
                </a:ln>
                <a:solidFill>
                  <a:schemeClr val="accent1">
                    <a:lumMod val="75000"/>
                  </a:schemeClr>
                </a:solidFill>
                <a:effectLst/>
                <a:uLnTx/>
                <a:uFillTx/>
                <a:latin typeface="Arial"/>
                <a:ea typeface="+mj-ea"/>
                <a:cs typeface="+mj-cs"/>
              </a:rPr>
              <a:t>…to keep a straight face when people complain about potholes.</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4437BD1F-B2C4-4E6F-A785-E6AF23A60627}"/>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12E8CA54-1C51-43AB-80AB-A729AB5E4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30061" y="1699550"/>
            <a:ext cx="5773025" cy="4381656"/>
          </a:xfrm>
          <a:prstGeom prst="rect">
            <a:avLst/>
          </a:prstGeom>
        </p:spPr>
      </p:pic>
    </p:spTree>
    <p:extLst>
      <p:ext uri="{BB962C8B-B14F-4D97-AF65-F5344CB8AC3E}">
        <p14:creationId xmlns:p14="http://schemas.microsoft.com/office/powerpoint/2010/main" val="1552888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4B05-43DF-463A-B7D6-4A1F3D92120C}"/>
              </a:ext>
            </a:extLst>
          </p:cNvPr>
          <p:cNvSpPr>
            <a:spLocks noGrp="1"/>
          </p:cNvSpPr>
          <p:nvPr>
            <p:ph type="title"/>
          </p:nvPr>
        </p:nvSpPr>
        <p:spPr/>
        <p:txBody>
          <a:bodyPr>
            <a:normAutofit fontScale="90000"/>
          </a:bodyPr>
          <a:lstStyle/>
          <a:p>
            <a:r>
              <a:rPr lang="en-US" sz="3600" dirty="0">
                <a:effectLst/>
              </a:rPr>
              <a:t>…to be tolerant of people who complain about the hassle of getting ready for work.</a:t>
            </a:r>
            <a:endParaRPr lang="en-US" dirty="0"/>
          </a:p>
        </p:txBody>
      </p:sp>
      <p:sp>
        <p:nvSpPr>
          <p:cNvPr id="4" name="Slide Number Placeholder 3">
            <a:extLst>
              <a:ext uri="{FF2B5EF4-FFF2-40B4-BE49-F238E27FC236}">
                <a16:creationId xmlns:a16="http://schemas.microsoft.com/office/drawing/2014/main" id="{1DB4B402-6B07-4E3C-96F3-B463B3986A48}"/>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8FCF602A-B013-43FB-BFB8-C88E55BDF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297963" y="1536501"/>
            <a:ext cx="4316512" cy="4642610"/>
          </a:xfrm>
          <a:prstGeom prst="rect">
            <a:avLst/>
          </a:prstGeom>
        </p:spPr>
      </p:pic>
    </p:spTree>
    <p:extLst>
      <p:ext uri="{BB962C8B-B14F-4D97-AF65-F5344CB8AC3E}">
        <p14:creationId xmlns:p14="http://schemas.microsoft.com/office/powerpoint/2010/main" val="2571025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F05F-A0B0-49E7-BA88-9D9231126D22}"/>
              </a:ext>
            </a:extLst>
          </p:cNvPr>
          <p:cNvSpPr>
            <a:spLocks noGrp="1"/>
          </p:cNvSpPr>
          <p:nvPr>
            <p:ph type="title"/>
          </p:nvPr>
        </p:nvSpPr>
        <p:spPr/>
        <p:txBody>
          <a:bodyPr>
            <a:normAutofit fontScale="90000"/>
          </a:bodyPr>
          <a:lstStyle/>
          <a:p>
            <a:r>
              <a:rPr lang="en-US" sz="3600" dirty="0">
                <a:effectLst/>
              </a:rPr>
              <a:t>…to be understanding when a co-worker complains about a bad night’s sleep. </a:t>
            </a:r>
            <a:br>
              <a:rPr lang="en-US" sz="3600" dirty="0">
                <a:effectLst/>
              </a:rPr>
            </a:br>
            <a:endParaRPr lang="en-US" dirty="0"/>
          </a:p>
        </p:txBody>
      </p:sp>
      <p:sp>
        <p:nvSpPr>
          <p:cNvPr id="4" name="Slide Number Placeholder 3">
            <a:extLst>
              <a:ext uri="{FF2B5EF4-FFF2-40B4-BE49-F238E27FC236}">
                <a16:creationId xmlns:a16="http://schemas.microsoft.com/office/drawing/2014/main" id="{E9C1C25C-DE84-46F1-A9AD-DEFE76328528}"/>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E28D24E4-8F20-42D0-997B-6CC55684A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94710" y="1699550"/>
            <a:ext cx="4522767" cy="4343728"/>
          </a:xfrm>
          <a:prstGeom prst="rect">
            <a:avLst/>
          </a:prstGeom>
        </p:spPr>
      </p:pic>
    </p:spTree>
    <p:extLst>
      <p:ext uri="{BB962C8B-B14F-4D97-AF65-F5344CB8AC3E}">
        <p14:creationId xmlns:p14="http://schemas.microsoft.com/office/powerpoint/2010/main" val="2873347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C2B7-68FD-431F-8754-1A968D18E867}"/>
              </a:ext>
            </a:extLst>
          </p:cNvPr>
          <p:cNvSpPr>
            <a:spLocks noGrp="1"/>
          </p:cNvSpPr>
          <p:nvPr>
            <p:ph type="title"/>
          </p:nvPr>
        </p:nvSpPr>
        <p:spPr/>
        <p:txBody>
          <a:bodyPr>
            <a:normAutofit fontScale="90000"/>
          </a:bodyPr>
          <a:lstStyle/>
          <a:p>
            <a:r>
              <a:rPr lang="en-US" sz="3600" dirty="0">
                <a:effectLst/>
              </a:rPr>
              <a:t>…to control his panic when his wife tells him he needs to drive slower.</a:t>
            </a:r>
            <a:endParaRPr lang="en-US" dirty="0"/>
          </a:p>
        </p:txBody>
      </p:sp>
      <p:sp>
        <p:nvSpPr>
          <p:cNvPr id="4" name="Slide Number Placeholder 3">
            <a:extLst>
              <a:ext uri="{FF2B5EF4-FFF2-40B4-BE49-F238E27FC236}">
                <a16:creationId xmlns:a16="http://schemas.microsoft.com/office/drawing/2014/main" id="{C5AE54A1-1BBE-4312-995B-82B395A0F0D4}"/>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258B31CB-9577-4E23-AACB-AAA5F35E3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16046" y="1699550"/>
            <a:ext cx="5597831" cy="4276247"/>
          </a:xfrm>
          <a:prstGeom prst="rect">
            <a:avLst/>
          </a:prstGeom>
        </p:spPr>
      </p:pic>
    </p:spTree>
    <p:extLst>
      <p:ext uri="{BB962C8B-B14F-4D97-AF65-F5344CB8AC3E}">
        <p14:creationId xmlns:p14="http://schemas.microsoft.com/office/powerpoint/2010/main" val="274401508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735</TotalTime>
  <Words>1872</Words>
  <Application>Microsoft Office PowerPoint</Application>
  <PresentationFormat>Widescreen</PresentationFormat>
  <Paragraphs>250</Paragraphs>
  <Slides>52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Georgia</vt:lpstr>
      <vt:lpstr>Wingdings</vt:lpstr>
      <vt:lpstr>1_Office Theme</vt:lpstr>
      <vt:lpstr>Special Considerations for the Veteran Population</vt:lpstr>
      <vt:lpstr>Why We Are Here</vt:lpstr>
      <vt:lpstr>First Responder Training</vt:lpstr>
      <vt:lpstr>PowerPoint Presentation</vt:lpstr>
      <vt:lpstr>…to listen to his son whine about being bored.</vt:lpstr>
      <vt:lpstr>…to keep a straight face when people complain about potholes.</vt:lpstr>
      <vt:lpstr>…to be tolerant of people who complain about the hassle of getting ready for work.</vt:lpstr>
      <vt:lpstr>…to be understanding when a co-worker complains about a bad night’s sleep.  </vt:lpstr>
      <vt:lpstr>…to control his panic when his wife tells him he needs to drive slower.</vt:lpstr>
      <vt:lpstr>…to be silent when people pray to God for a new car.</vt:lpstr>
      <vt:lpstr>…to be compassionate when a businessman expresses a fear of flying.</vt:lpstr>
      <vt:lpstr>…to not laugh when anxious parents say they’re afraid to send their kids off to summer camp.</vt:lpstr>
      <vt:lpstr>…to not ridicule someone who complains about hot weather.</vt:lpstr>
      <vt:lpstr>…to control his rage when a colleague gripes about his coffee being cold.</vt:lpstr>
      <vt:lpstr>…to remain calm when his daughter complains about having to walk the dog.</vt:lpstr>
      <vt:lpstr>…to be civil to people who complain about their jobs.</vt:lpstr>
      <vt:lpstr>…to just walk away when someone says they only get two weeks of vacation a year.</vt:lpstr>
      <vt:lpstr>…to be happy for a friend’s new hot tub.</vt:lpstr>
      <vt:lpstr>…to be forgiving when someone says how hard it is to have a new baby in the house.</vt:lpstr>
      <vt:lpstr>What is a Veteran?</vt:lpstr>
      <vt:lpstr>PowerPoint Presentation</vt:lpstr>
      <vt:lpstr>PowerPoint Presentation</vt:lpstr>
      <vt:lpstr>PowerPoint Presentation</vt:lpstr>
      <vt:lpstr>HISTORY OF RECENT CONFLICTS</vt:lpstr>
      <vt:lpstr>War Environment </vt:lpstr>
      <vt:lpstr>How to Spot a Veteran</vt:lpstr>
      <vt:lpstr>OEF/OIF Facts</vt:lpstr>
      <vt:lpstr>Readjustment</vt:lpstr>
      <vt:lpstr>Military vs. Civilian life</vt:lpstr>
      <vt:lpstr>Adjustment</vt:lpstr>
      <vt:lpstr>PTSD-Clinical Criteria</vt:lpstr>
      <vt:lpstr>Symptoms of PTSD</vt:lpstr>
      <vt:lpstr>PTSD Veteran Stats</vt:lpstr>
      <vt:lpstr>PowerPoint Presentation</vt:lpstr>
      <vt:lpstr>Difficulties with diagnoses and/or treatment</vt:lpstr>
      <vt:lpstr>Further contributing factors</vt:lpstr>
      <vt:lpstr>Further contributing factors</vt:lpstr>
      <vt:lpstr>Behaviors We May See</vt:lpstr>
      <vt:lpstr>Domestic Violence</vt:lpstr>
      <vt:lpstr>Combat Exposure and Substance Use</vt:lpstr>
      <vt:lpstr>Warning Signs of Suicide</vt:lpstr>
      <vt:lpstr>Facts about Veterans and Suicide</vt:lpstr>
      <vt:lpstr>Veterans Crisis Line: Call, Chat, or Text</vt:lpstr>
      <vt:lpstr>What can we do?</vt:lpstr>
      <vt:lpstr>De-escalation Techniques to employ</vt:lpstr>
      <vt:lpstr>Techniques to employ (cont.)</vt:lpstr>
      <vt:lpstr>Actions to consider when responding to Veteran crisis</vt:lpstr>
      <vt:lpstr>Actions to consider when responding to Veteran crisis</vt:lpstr>
      <vt:lpstr>Rapport Building</vt:lpstr>
      <vt:lpstr>Communication Cautions</vt:lpstr>
      <vt:lpstr>Veteran status </vt:lpstr>
      <vt:lpstr>On-Line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Considerations for the Veteran Population</dc:title>
  <dc:creator>Nye, Kate D.</dc:creator>
  <cp:lastModifiedBy>McCarthy, Jeffrey</cp:lastModifiedBy>
  <cp:revision>12</cp:revision>
  <dcterms:created xsi:type="dcterms:W3CDTF">2022-09-15T16:27:17Z</dcterms:created>
  <dcterms:modified xsi:type="dcterms:W3CDTF">2023-11-29T18:45:16Z</dcterms:modified>
</cp:coreProperties>
</file>